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334" r:id="rId7"/>
    <p:sldId id="335" r:id="rId8"/>
    <p:sldId id="260" r:id="rId9"/>
    <p:sldId id="261" r:id="rId10"/>
    <p:sldId id="331" r:id="rId11"/>
    <p:sldId id="262" r:id="rId12"/>
    <p:sldId id="266" r:id="rId13"/>
    <p:sldId id="265" r:id="rId14"/>
    <p:sldId id="263" r:id="rId15"/>
    <p:sldId id="264" r:id="rId16"/>
    <p:sldId id="267" r:id="rId17"/>
    <p:sldId id="268" r:id="rId18"/>
    <p:sldId id="269" r:id="rId19"/>
    <p:sldId id="274" r:id="rId20"/>
    <p:sldId id="270" r:id="rId21"/>
    <p:sldId id="271" r:id="rId22"/>
    <p:sldId id="272" r:id="rId23"/>
    <p:sldId id="273" r:id="rId24"/>
    <p:sldId id="276" r:id="rId25"/>
    <p:sldId id="275" r:id="rId26"/>
    <p:sldId id="279" r:id="rId27"/>
    <p:sldId id="277" r:id="rId28"/>
    <p:sldId id="278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0" r:id="rId37"/>
    <p:sldId id="330" r:id="rId38"/>
    <p:sldId id="332" r:id="rId39"/>
    <p:sldId id="333" r:id="rId40"/>
    <p:sldId id="336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301" r:id="rId55"/>
    <p:sldId id="302" r:id="rId56"/>
    <p:sldId id="303" r:id="rId57"/>
    <p:sldId id="304" r:id="rId58"/>
    <p:sldId id="305" r:id="rId59"/>
    <p:sldId id="306" r:id="rId60"/>
    <p:sldId id="307" r:id="rId61"/>
    <p:sldId id="308" r:id="rId62"/>
    <p:sldId id="309" r:id="rId63"/>
    <p:sldId id="310" r:id="rId64"/>
    <p:sldId id="311" r:id="rId65"/>
    <p:sldId id="312" r:id="rId66"/>
    <p:sldId id="313" r:id="rId67"/>
    <p:sldId id="314" r:id="rId68"/>
    <p:sldId id="315" r:id="rId69"/>
    <p:sldId id="316" r:id="rId70"/>
    <p:sldId id="317" r:id="rId71"/>
    <p:sldId id="318" r:id="rId72"/>
    <p:sldId id="319" r:id="rId73"/>
    <p:sldId id="320" r:id="rId74"/>
    <p:sldId id="321" r:id="rId75"/>
    <p:sldId id="322" r:id="rId76"/>
    <p:sldId id="323" r:id="rId77"/>
    <p:sldId id="324" r:id="rId78"/>
    <p:sldId id="325" r:id="rId79"/>
    <p:sldId id="326" r:id="rId80"/>
    <p:sldId id="327" r:id="rId81"/>
    <p:sldId id="328" r:id="rId82"/>
    <p:sldId id="329" r:id="rId8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presProps" Target="pres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tableStyles" Target="tableStyles.xml"/><Relationship Id="rId61" Type="http://schemas.openxmlformats.org/officeDocument/2006/relationships/slide" Target="slides/slide59.xml"/><Relationship Id="rId82" Type="http://schemas.openxmlformats.org/officeDocument/2006/relationships/slide" Target="slides/slide80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17A38D-0FCD-4DF0-9ECE-E65498A5099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B1F600A-E67E-4355-BCFA-FF3CC093DA3F}">
      <dgm:prSet/>
      <dgm:spPr/>
      <dgm:t>
        <a:bodyPr/>
        <a:lstStyle/>
        <a:p>
          <a:pPr rtl="0"/>
          <a:r>
            <a:rPr lang="en-US" smtClean="0"/>
            <a:t>Disruptive Event</a:t>
          </a:r>
          <a:endParaRPr lang="en-US"/>
        </a:p>
      </dgm:t>
    </dgm:pt>
    <dgm:pt modelId="{DAFF1F85-949B-47D8-A466-78A73B604744}" type="parTrans" cxnId="{68C1ABCA-9CB3-4094-9A9F-58001D6157B5}">
      <dgm:prSet/>
      <dgm:spPr/>
      <dgm:t>
        <a:bodyPr/>
        <a:lstStyle/>
        <a:p>
          <a:endParaRPr lang="en-US"/>
        </a:p>
      </dgm:t>
    </dgm:pt>
    <dgm:pt modelId="{48F0115B-94CF-4F56-85D9-EC52ECB862BC}" type="sibTrans" cxnId="{68C1ABCA-9CB3-4094-9A9F-58001D6157B5}">
      <dgm:prSet/>
      <dgm:spPr/>
      <dgm:t>
        <a:bodyPr/>
        <a:lstStyle/>
        <a:p>
          <a:endParaRPr lang="en-US"/>
        </a:p>
      </dgm:t>
    </dgm:pt>
    <dgm:pt modelId="{884403A8-32A0-4A50-B39A-223441E6D327}">
      <dgm:prSet/>
      <dgm:spPr/>
      <dgm:t>
        <a:bodyPr/>
        <a:lstStyle/>
        <a:p>
          <a:pPr rtl="0"/>
          <a:r>
            <a:rPr lang="en-US" dirty="0" err="1" smtClean="0"/>
            <a:t>Kejadian</a:t>
          </a:r>
          <a:r>
            <a:rPr lang="en-US" dirty="0" smtClean="0"/>
            <a:t> </a:t>
          </a:r>
          <a:r>
            <a:rPr lang="en-US" dirty="0" err="1" smtClean="0"/>
            <a:t>atau</a:t>
          </a:r>
          <a:r>
            <a:rPr lang="en-US" dirty="0" smtClean="0"/>
            <a:t> </a:t>
          </a:r>
          <a:r>
            <a:rPr lang="en-US" dirty="0" err="1" smtClean="0"/>
            <a:t>peristiwa</a:t>
          </a:r>
          <a:r>
            <a:rPr lang="en-US" dirty="0" smtClean="0"/>
            <a:t> yang </a:t>
          </a:r>
          <a:r>
            <a:rPr lang="en-US" dirty="0" err="1" smtClean="0"/>
            <a:t>menjadi</a:t>
          </a:r>
          <a:r>
            <a:rPr lang="en-US" dirty="0" smtClean="0"/>
            <a:t> </a:t>
          </a:r>
          <a:r>
            <a:rPr lang="en-US" dirty="0" err="1" smtClean="0"/>
            <a:t>perhatian</a:t>
          </a:r>
          <a:r>
            <a:rPr lang="en-US" dirty="0" smtClean="0"/>
            <a:t> global; </a:t>
          </a:r>
          <a:endParaRPr lang="en-US" dirty="0"/>
        </a:p>
      </dgm:t>
    </dgm:pt>
    <dgm:pt modelId="{2926E6B7-3AA1-42F8-8F86-9AC8FA31DFA2}" type="parTrans" cxnId="{EA0647AD-13E6-4B4C-994F-2B1A87CFC93F}">
      <dgm:prSet/>
      <dgm:spPr/>
      <dgm:t>
        <a:bodyPr/>
        <a:lstStyle/>
        <a:p>
          <a:endParaRPr lang="en-US"/>
        </a:p>
      </dgm:t>
    </dgm:pt>
    <dgm:pt modelId="{4FA9131D-F58E-4A0A-93D1-2CC5EB80B8D2}" type="sibTrans" cxnId="{EA0647AD-13E6-4B4C-994F-2B1A87CFC93F}">
      <dgm:prSet/>
      <dgm:spPr/>
      <dgm:t>
        <a:bodyPr/>
        <a:lstStyle/>
        <a:p>
          <a:endParaRPr lang="en-US"/>
        </a:p>
      </dgm:t>
    </dgm:pt>
    <dgm:pt modelId="{6823A753-22A5-41FA-9DB8-1ED77090DB7A}">
      <dgm:prSet/>
      <dgm:spPr/>
      <dgm:t>
        <a:bodyPr/>
        <a:lstStyle/>
        <a:p>
          <a:pPr rtl="0"/>
          <a:r>
            <a:rPr lang="en-US" smtClean="0"/>
            <a:t>Contoh: Gempa bumi, tsunami.</a:t>
          </a:r>
          <a:endParaRPr lang="en-US"/>
        </a:p>
      </dgm:t>
    </dgm:pt>
    <dgm:pt modelId="{BC602FE1-A252-44F3-856A-33D719CBFD6C}" type="parTrans" cxnId="{693BDAE5-9683-416D-B1FC-6C25281A3B10}">
      <dgm:prSet/>
      <dgm:spPr/>
      <dgm:t>
        <a:bodyPr/>
        <a:lstStyle/>
        <a:p>
          <a:endParaRPr lang="en-US"/>
        </a:p>
      </dgm:t>
    </dgm:pt>
    <dgm:pt modelId="{13C6E3E7-6232-48DC-91A2-5204D734355D}" type="sibTrans" cxnId="{693BDAE5-9683-416D-B1FC-6C25281A3B10}">
      <dgm:prSet/>
      <dgm:spPr/>
      <dgm:t>
        <a:bodyPr/>
        <a:lstStyle/>
        <a:p>
          <a:endParaRPr lang="en-US"/>
        </a:p>
      </dgm:t>
    </dgm:pt>
    <dgm:pt modelId="{94E4F9CC-D386-42E5-A4E3-7CE3F4F84438}">
      <dgm:prSet/>
      <dgm:spPr/>
      <dgm:t>
        <a:bodyPr/>
        <a:lstStyle/>
        <a:p>
          <a:pPr rtl="0"/>
          <a:r>
            <a:rPr lang="en-US" smtClean="0"/>
            <a:t>Popular topics</a:t>
          </a:r>
          <a:endParaRPr lang="en-US"/>
        </a:p>
      </dgm:t>
    </dgm:pt>
    <dgm:pt modelId="{F53A2347-217B-4C9D-9B18-85D210B81D5C}" type="parTrans" cxnId="{0625C44A-2339-4803-A027-B996230B0428}">
      <dgm:prSet/>
      <dgm:spPr/>
      <dgm:t>
        <a:bodyPr/>
        <a:lstStyle/>
        <a:p>
          <a:endParaRPr lang="en-US"/>
        </a:p>
      </dgm:t>
    </dgm:pt>
    <dgm:pt modelId="{200C7D4A-4AE6-4327-9E49-A7D48DBDB910}" type="sibTrans" cxnId="{0625C44A-2339-4803-A027-B996230B0428}">
      <dgm:prSet/>
      <dgm:spPr/>
      <dgm:t>
        <a:bodyPr/>
        <a:lstStyle/>
        <a:p>
          <a:endParaRPr lang="en-US"/>
        </a:p>
      </dgm:t>
    </dgm:pt>
    <dgm:pt modelId="{6159AD5D-27EE-4F55-A152-652012D2AF40}">
      <dgm:prSet/>
      <dgm:spPr/>
      <dgm:t>
        <a:bodyPr/>
        <a:lstStyle/>
        <a:p>
          <a:pPr rtl="0"/>
          <a:r>
            <a:rPr lang="en-US" dirty="0" smtClean="0"/>
            <a:t>Trending topic </a:t>
          </a:r>
          <a:r>
            <a:rPr lang="en-US" dirty="0" err="1" smtClean="0"/>
            <a:t>terkait</a:t>
          </a:r>
          <a:r>
            <a:rPr lang="en-US" dirty="0" smtClean="0"/>
            <a:t> </a:t>
          </a:r>
          <a:r>
            <a:rPr lang="en-US" dirty="0" err="1" smtClean="0"/>
            <a:t>peristiwa</a:t>
          </a:r>
          <a:r>
            <a:rPr lang="en-US" dirty="0" smtClean="0"/>
            <a:t>, </a:t>
          </a:r>
          <a:r>
            <a:rPr lang="en-US" dirty="0" err="1" smtClean="0"/>
            <a:t>artis</a:t>
          </a:r>
          <a:r>
            <a:rPr lang="en-US" dirty="0" smtClean="0"/>
            <a:t>, </a:t>
          </a:r>
          <a:r>
            <a:rPr lang="en-US" dirty="0" err="1" smtClean="0"/>
            <a:t>barang</a:t>
          </a:r>
          <a:r>
            <a:rPr lang="en-US" dirty="0" smtClean="0"/>
            <a:t> </a:t>
          </a:r>
          <a:r>
            <a:rPr lang="en-US" dirty="0" err="1" smtClean="0"/>
            <a:t>atau</a:t>
          </a:r>
          <a:r>
            <a:rPr lang="en-US" dirty="0" smtClean="0"/>
            <a:t> </a:t>
          </a:r>
          <a:r>
            <a:rPr lang="en-US" dirty="0" err="1" smtClean="0"/>
            <a:t>merk</a:t>
          </a:r>
          <a:r>
            <a:rPr lang="en-US" dirty="0" smtClean="0"/>
            <a:t> </a:t>
          </a:r>
          <a:r>
            <a:rPr lang="en-US" dirty="0" err="1" smtClean="0"/>
            <a:t>produk</a:t>
          </a:r>
          <a:r>
            <a:rPr lang="en-US" dirty="0" smtClean="0"/>
            <a:t> </a:t>
          </a:r>
          <a:r>
            <a:rPr lang="en-US" dirty="0" err="1" smtClean="0"/>
            <a:t>tertentu</a:t>
          </a:r>
          <a:r>
            <a:rPr lang="en-US" dirty="0" smtClean="0"/>
            <a:t> yang popular </a:t>
          </a:r>
          <a:r>
            <a:rPr lang="en-US" dirty="0" err="1" smtClean="0"/>
            <a:t>dalam</a:t>
          </a:r>
          <a:r>
            <a:rPr lang="en-US" dirty="0" smtClean="0"/>
            <a:t> </a:t>
          </a:r>
          <a:r>
            <a:rPr lang="en-US" dirty="0" err="1" smtClean="0"/>
            <a:t>jangka</a:t>
          </a:r>
          <a:r>
            <a:rPr lang="en-US" dirty="0" smtClean="0"/>
            <a:t> </a:t>
          </a:r>
          <a:r>
            <a:rPr lang="en-US" dirty="0" err="1" smtClean="0"/>
            <a:t>waktu</a:t>
          </a:r>
          <a:r>
            <a:rPr lang="en-US" dirty="0" smtClean="0"/>
            <a:t> lama; </a:t>
          </a:r>
          <a:endParaRPr lang="en-US" dirty="0"/>
        </a:p>
      </dgm:t>
    </dgm:pt>
    <dgm:pt modelId="{65B88DE3-0F71-4CB5-8344-5EE96874DAAB}" type="parTrans" cxnId="{118F64B9-A495-4C8A-9180-87781EA3D331}">
      <dgm:prSet/>
      <dgm:spPr/>
      <dgm:t>
        <a:bodyPr/>
        <a:lstStyle/>
        <a:p>
          <a:endParaRPr lang="en-US"/>
        </a:p>
      </dgm:t>
    </dgm:pt>
    <dgm:pt modelId="{1E5A21DA-4F9A-46A4-B7BD-7F9BB695E1D5}" type="sibTrans" cxnId="{118F64B9-A495-4C8A-9180-87781EA3D331}">
      <dgm:prSet/>
      <dgm:spPr/>
      <dgm:t>
        <a:bodyPr/>
        <a:lstStyle/>
        <a:p>
          <a:endParaRPr lang="en-US"/>
        </a:p>
      </dgm:t>
    </dgm:pt>
    <dgm:pt modelId="{DEF4BDB6-68E6-4516-821C-63E713A3704E}">
      <dgm:prSet/>
      <dgm:spPr/>
      <dgm:t>
        <a:bodyPr/>
        <a:lstStyle/>
        <a:p>
          <a:pPr rtl="0"/>
          <a:r>
            <a:rPr lang="en-US" smtClean="0"/>
            <a:t>Contoh: Coca Cola, Michael Jackson</a:t>
          </a:r>
          <a:endParaRPr lang="en-US"/>
        </a:p>
      </dgm:t>
    </dgm:pt>
    <dgm:pt modelId="{47DD9D39-AD1B-4B03-8F0B-8A8BEDCB037A}" type="parTrans" cxnId="{5528C602-8307-4CE6-9E3E-EA118940F4DF}">
      <dgm:prSet/>
      <dgm:spPr/>
      <dgm:t>
        <a:bodyPr/>
        <a:lstStyle/>
        <a:p>
          <a:endParaRPr lang="en-US"/>
        </a:p>
      </dgm:t>
    </dgm:pt>
    <dgm:pt modelId="{3E53C947-9584-4416-9DCD-EE727F8EBF16}" type="sibTrans" cxnId="{5528C602-8307-4CE6-9E3E-EA118940F4DF}">
      <dgm:prSet/>
      <dgm:spPr/>
      <dgm:t>
        <a:bodyPr/>
        <a:lstStyle/>
        <a:p>
          <a:endParaRPr lang="en-US"/>
        </a:p>
      </dgm:t>
    </dgm:pt>
    <dgm:pt modelId="{5A385BF6-CBA6-4709-AE85-7983F1287E7E}">
      <dgm:prSet/>
      <dgm:spPr/>
      <dgm:t>
        <a:bodyPr/>
        <a:lstStyle/>
        <a:p>
          <a:pPr rtl="0"/>
          <a:r>
            <a:rPr lang="en-US" smtClean="0"/>
            <a:t>Daily Routines</a:t>
          </a:r>
          <a:endParaRPr lang="en-US"/>
        </a:p>
      </dgm:t>
    </dgm:pt>
    <dgm:pt modelId="{42D7500B-A115-470F-B5A4-E3A98579FE88}" type="parTrans" cxnId="{0C97526F-1F64-4F1A-A9A0-4CCF506280DC}">
      <dgm:prSet/>
      <dgm:spPr/>
      <dgm:t>
        <a:bodyPr/>
        <a:lstStyle/>
        <a:p>
          <a:endParaRPr lang="en-US"/>
        </a:p>
      </dgm:t>
    </dgm:pt>
    <dgm:pt modelId="{C241ECB5-7995-4A9A-8897-16420BF16EFF}" type="sibTrans" cxnId="{0C97526F-1F64-4F1A-A9A0-4CCF506280DC}">
      <dgm:prSet/>
      <dgm:spPr/>
      <dgm:t>
        <a:bodyPr/>
        <a:lstStyle/>
        <a:p>
          <a:endParaRPr lang="en-US"/>
        </a:p>
      </dgm:t>
    </dgm:pt>
    <dgm:pt modelId="{C690F51E-F649-4A0A-B55D-BF9CC216E0B4}">
      <dgm:prSet/>
      <dgm:spPr/>
      <dgm:t>
        <a:bodyPr/>
        <a:lstStyle/>
        <a:p>
          <a:pPr rtl="0"/>
          <a:r>
            <a:rPr lang="en-US" smtClean="0"/>
            <a:t>Trending topic berhubungan dengan istilah umum</a:t>
          </a:r>
          <a:endParaRPr lang="en-US"/>
        </a:p>
      </dgm:t>
    </dgm:pt>
    <dgm:pt modelId="{C897A481-9E4E-418F-947C-F87C17FC4978}" type="parTrans" cxnId="{7F02AF93-4703-46CE-9F31-09DB62285A6C}">
      <dgm:prSet/>
      <dgm:spPr/>
      <dgm:t>
        <a:bodyPr/>
        <a:lstStyle/>
        <a:p>
          <a:endParaRPr lang="en-US"/>
        </a:p>
      </dgm:t>
    </dgm:pt>
    <dgm:pt modelId="{C09FAB9F-FD08-4595-8AA8-7ECD3E92BC2A}" type="sibTrans" cxnId="{7F02AF93-4703-46CE-9F31-09DB62285A6C}">
      <dgm:prSet/>
      <dgm:spPr/>
      <dgm:t>
        <a:bodyPr/>
        <a:lstStyle/>
        <a:p>
          <a:endParaRPr lang="en-US"/>
        </a:p>
      </dgm:t>
    </dgm:pt>
    <dgm:pt modelId="{5A874FFA-4706-4D84-8513-D065C28C9C08}">
      <dgm:prSet/>
      <dgm:spPr/>
      <dgm:t>
        <a:bodyPr/>
        <a:lstStyle/>
        <a:p>
          <a:pPr rtl="0"/>
          <a:r>
            <a:rPr lang="en-US" smtClean="0"/>
            <a:t>Contoh: happy birthday, selamat malam</a:t>
          </a:r>
          <a:endParaRPr lang="en-US"/>
        </a:p>
      </dgm:t>
    </dgm:pt>
    <dgm:pt modelId="{83F3DEF5-959D-4D54-BC56-0FF090F6B990}" type="parTrans" cxnId="{0E33ABBB-99C4-4324-86EE-892032A37D56}">
      <dgm:prSet/>
      <dgm:spPr/>
      <dgm:t>
        <a:bodyPr/>
        <a:lstStyle/>
        <a:p>
          <a:endParaRPr lang="en-US"/>
        </a:p>
      </dgm:t>
    </dgm:pt>
    <dgm:pt modelId="{F61D8953-9BC4-46CC-8F19-1D7022A2216A}" type="sibTrans" cxnId="{0E33ABBB-99C4-4324-86EE-892032A37D56}">
      <dgm:prSet/>
      <dgm:spPr/>
      <dgm:t>
        <a:bodyPr/>
        <a:lstStyle/>
        <a:p>
          <a:endParaRPr lang="en-US"/>
        </a:p>
      </dgm:t>
    </dgm:pt>
    <dgm:pt modelId="{36D35941-BD5B-4F16-B109-ADDFEBB8328B}" type="pres">
      <dgm:prSet presAssocID="{F417A38D-0FCD-4DF0-9ECE-E65498A5099C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3FD37513-1FDB-4F03-A3E0-14A7C55ADF3E}" type="pres">
      <dgm:prSet presAssocID="{0B1F600A-E67E-4355-BCFA-FF3CC093DA3F}" presName="circle1" presStyleLbl="node1" presStyleIdx="0" presStyleCnt="3"/>
      <dgm:spPr/>
    </dgm:pt>
    <dgm:pt modelId="{E57327CC-4580-40A7-8C0A-3921EA6D75CF}" type="pres">
      <dgm:prSet presAssocID="{0B1F600A-E67E-4355-BCFA-FF3CC093DA3F}" presName="space" presStyleCnt="0"/>
      <dgm:spPr/>
    </dgm:pt>
    <dgm:pt modelId="{E8F117DF-8369-4FA2-BBC4-1F8F36A607DC}" type="pres">
      <dgm:prSet presAssocID="{0B1F600A-E67E-4355-BCFA-FF3CC093DA3F}" presName="rect1" presStyleLbl="alignAcc1" presStyleIdx="0" presStyleCnt="3"/>
      <dgm:spPr/>
    </dgm:pt>
    <dgm:pt modelId="{F62E7197-CE8E-41A5-AECF-8D6FCDBB881B}" type="pres">
      <dgm:prSet presAssocID="{94E4F9CC-D386-42E5-A4E3-7CE3F4F84438}" presName="vertSpace2" presStyleLbl="node1" presStyleIdx="0" presStyleCnt="3"/>
      <dgm:spPr/>
    </dgm:pt>
    <dgm:pt modelId="{6F51E06C-BFA6-42F6-B5CE-28DD3101AEA6}" type="pres">
      <dgm:prSet presAssocID="{94E4F9CC-D386-42E5-A4E3-7CE3F4F84438}" presName="circle2" presStyleLbl="node1" presStyleIdx="1" presStyleCnt="3"/>
      <dgm:spPr/>
    </dgm:pt>
    <dgm:pt modelId="{1761FD88-F4C7-404A-8DFB-CC4E7CB7550F}" type="pres">
      <dgm:prSet presAssocID="{94E4F9CC-D386-42E5-A4E3-7CE3F4F84438}" presName="rect2" presStyleLbl="alignAcc1" presStyleIdx="1" presStyleCnt="3"/>
      <dgm:spPr/>
    </dgm:pt>
    <dgm:pt modelId="{70A92F8F-E0AA-4396-BE3F-0B425B3B56DA}" type="pres">
      <dgm:prSet presAssocID="{5A385BF6-CBA6-4709-AE85-7983F1287E7E}" presName="vertSpace3" presStyleLbl="node1" presStyleIdx="1" presStyleCnt="3"/>
      <dgm:spPr/>
    </dgm:pt>
    <dgm:pt modelId="{DF7F7DAC-2675-4F64-B27F-F2F2947D1DB6}" type="pres">
      <dgm:prSet presAssocID="{5A385BF6-CBA6-4709-AE85-7983F1287E7E}" presName="circle3" presStyleLbl="node1" presStyleIdx="2" presStyleCnt="3"/>
      <dgm:spPr/>
    </dgm:pt>
    <dgm:pt modelId="{52D8499A-A66D-4CC9-A6E1-3FB2833D0620}" type="pres">
      <dgm:prSet presAssocID="{5A385BF6-CBA6-4709-AE85-7983F1287E7E}" presName="rect3" presStyleLbl="alignAcc1" presStyleIdx="2" presStyleCnt="3"/>
      <dgm:spPr/>
    </dgm:pt>
    <dgm:pt modelId="{2D287F0F-C556-44CB-9BA7-97AB99E10B28}" type="pres">
      <dgm:prSet presAssocID="{0B1F600A-E67E-4355-BCFA-FF3CC093DA3F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EE57C821-9AC6-4F7D-A4EC-2526ACB28480}" type="pres">
      <dgm:prSet presAssocID="{0B1F600A-E67E-4355-BCFA-FF3CC093DA3F}" presName="rect1ChTx" presStyleLbl="alignAcc1" presStyleIdx="2" presStyleCnt="3">
        <dgm:presLayoutVars>
          <dgm:bulletEnabled val="1"/>
        </dgm:presLayoutVars>
      </dgm:prSet>
      <dgm:spPr/>
    </dgm:pt>
    <dgm:pt modelId="{0E3EE62E-1312-4B60-8A14-45F32D6893AC}" type="pres">
      <dgm:prSet presAssocID="{94E4F9CC-D386-42E5-A4E3-7CE3F4F84438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CEEC7C1D-70B9-4E0D-B1EB-DD319D29F019}" type="pres">
      <dgm:prSet presAssocID="{94E4F9CC-D386-42E5-A4E3-7CE3F4F84438}" presName="rect2ChTx" presStyleLbl="alignAcc1" presStyleIdx="2" presStyleCnt="3">
        <dgm:presLayoutVars>
          <dgm:bulletEnabled val="1"/>
        </dgm:presLayoutVars>
      </dgm:prSet>
      <dgm:spPr/>
    </dgm:pt>
    <dgm:pt modelId="{794EB420-B853-49B2-B4AB-C4D578E69769}" type="pres">
      <dgm:prSet presAssocID="{5A385BF6-CBA6-4709-AE85-7983F1287E7E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FC38714A-68C8-46F0-9D25-525E3639FE52}" type="pres">
      <dgm:prSet presAssocID="{5A385BF6-CBA6-4709-AE85-7983F1287E7E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1CDD2BFA-B852-49F4-9E90-71A4ADC82BA4}" type="presOf" srcId="{5A385BF6-CBA6-4709-AE85-7983F1287E7E}" destId="{794EB420-B853-49B2-B4AB-C4D578E69769}" srcOrd="1" destOrd="0" presId="urn:microsoft.com/office/officeart/2005/8/layout/target3"/>
    <dgm:cxn modelId="{619A5085-316A-49B5-9F08-C760EFA1CC60}" type="presOf" srcId="{5A874FFA-4706-4D84-8513-D065C28C9C08}" destId="{FC38714A-68C8-46F0-9D25-525E3639FE52}" srcOrd="0" destOrd="1" presId="urn:microsoft.com/office/officeart/2005/8/layout/target3"/>
    <dgm:cxn modelId="{0625C44A-2339-4803-A027-B996230B0428}" srcId="{F417A38D-0FCD-4DF0-9ECE-E65498A5099C}" destId="{94E4F9CC-D386-42E5-A4E3-7CE3F4F84438}" srcOrd="1" destOrd="0" parTransId="{F53A2347-217B-4C9D-9B18-85D210B81D5C}" sibTransId="{200C7D4A-4AE6-4327-9E49-A7D48DBDB910}"/>
    <dgm:cxn modelId="{61596973-89EB-401C-B83A-88CA14C25601}" type="presOf" srcId="{5A385BF6-CBA6-4709-AE85-7983F1287E7E}" destId="{52D8499A-A66D-4CC9-A6E1-3FB2833D0620}" srcOrd="0" destOrd="0" presId="urn:microsoft.com/office/officeart/2005/8/layout/target3"/>
    <dgm:cxn modelId="{118F64B9-A495-4C8A-9180-87781EA3D331}" srcId="{94E4F9CC-D386-42E5-A4E3-7CE3F4F84438}" destId="{6159AD5D-27EE-4F55-A152-652012D2AF40}" srcOrd="0" destOrd="0" parTransId="{65B88DE3-0F71-4CB5-8344-5EE96874DAAB}" sibTransId="{1E5A21DA-4F9A-46A4-B7BD-7F9BB695E1D5}"/>
    <dgm:cxn modelId="{EE984366-DD70-404A-96D0-1E9A3156F577}" type="presOf" srcId="{F417A38D-0FCD-4DF0-9ECE-E65498A5099C}" destId="{36D35941-BD5B-4F16-B109-ADDFEBB8328B}" srcOrd="0" destOrd="0" presId="urn:microsoft.com/office/officeart/2005/8/layout/target3"/>
    <dgm:cxn modelId="{693BDAE5-9683-416D-B1FC-6C25281A3B10}" srcId="{0B1F600A-E67E-4355-BCFA-FF3CC093DA3F}" destId="{6823A753-22A5-41FA-9DB8-1ED77090DB7A}" srcOrd="1" destOrd="0" parTransId="{BC602FE1-A252-44F3-856A-33D719CBFD6C}" sibTransId="{13C6E3E7-6232-48DC-91A2-5204D734355D}"/>
    <dgm:cxn modelId="{68C1ABCA-9CB3-4094-9A9F-58001D6157B5}" srcId="{F417A38D-0FCD-4DF0-9ECE-E65498A5099C}" destId="{0B1F600A-E67E-4355-BCFA-FF3CC093DA3F}" srcOrd="0" destOrd="0" parTransId="{DAFF1F85-949B-47D8-A466-78A73B604744}" sibTransId="{48F0115B-94CF-4F56-85D9-EC52ECB862BC}"/>
    <dgm:cxn modelId="{7F02AF93-4703-46CE-9F31-09DB62285A6C}" srcId="{5A385BF6-CBA6-4709-AE85-7983F1287E7E}" destId="{C690F51E-F649-4A0A-B55D-BF9CC216E0B4}" srcOrd="0" destOrd="0" parTransId="{C897A481-9E4E-418F-947C-F87C17FC4978}" sibTransId="{C09FAB9F-FD08-4595-8AA8-7ECD3E92BC2A}"/>
    <dgm:cxn modelId="{892B7F8A-ECFD-43DC-B184-97E29C8CF15D}" type="presOf" srcId="{94E4F9CC-D386-42E5-A4E3-7CE3F4F84438}" destId="{0E3EE62E-1312-4B60-8A14-45F32D6893AC}" srcOrd="1" destOrd="0" presId="urn:microsoft.com/office/officeart/2005/8/layout/target3"/>
    <dgm:cxn modelId="{5528C602-8307-4CE6-9E3E-EA118940F4DF}" srcId="{94E4F9CC-D386-42E5-A4E3-7CE3F4F84438}" destId="{DEF4BDB6-68E6-4516-821C-63E713A3704E}" srcOrd="1" destOrd="0" parTransId="{47DD9D39-AD1B-4B03-8F0B-8A8BEDCB037A}" sibTransId="{3E53C947-9584-4416-9DCD-EE727F8EBF16}"/>
    <dgm:cxn modelId="{A6C5D5CA-1C0B-44F7-B415-86732506A3E4}" type="presOf" srcId="{884403A8-32A0-4A50-B39A-223441E6D327}" destId="{EE57C821-9AC6-4F7D-A4EC-2526ACB28480}" srcOrd="0" destOrd="0" presId="urn:microsoft.com/office/officeart/2005/8/layout/target3"/>
    <dgm:cxn modelId="{B0BF8745-29D4-4368-AD8D-DE3EB4DCBB16}" type="presOf" srcId="{6159AD5D-27EE-4F55-A152-652012D2AF40}" destId="{CEEC7C1D-70B9-4E0D-B1EB-DD319D29F019}" srcOrd="0" destOrd="0" presId="urn:microsoft.com/office/officeart/2005/8/layout/target3"/>
    <dgm:cxn modelId="{07CC0BD2-D68C-4071-B5D0-1F6253A2E78D}" type="presOf" srcId="{6823A753-22A5-41FA-9DB8-1ED77090DB7A}" destId="{EE57C821-9AC6-4F7D-A4EC-2526ACB28480}" srcOrd="0" destOrd="1" presId="urn:microsoft.com/office/officeart/2005/8/layout/target3"/>
    <dgm:cxn modelId="{F6617E4C-D42A-4D54-AE67-1FB6BC7204A4}" type="presOf" srcId="{C690F51E-F649-4A0A-B55D-BF9CC216E0B4}" destId="{FC38714A-68C8-46F0-9D25-525E3639FE52}" srcOrd="0" destOrd="0" presId="urn:microsoft.com/office/officeart/2005/8/layout/target3"/>
    <dgm:cxn modelId="{EA0647AD-13E6-4B4C-994F-2B1A87CFC93F}" srcId="{0B1F600A-E67E-4355-BCFA-FF3CC093DA3F}" destId="{884403A8-32A0-4A50-B39A-223441E6D327}" srcOrd="0" destOrd="0" parTransId="{2926E6B7-3AA1-42F8-8F86-9AC8FA31DFA2}" sibTransId="{4FA9131D-F58E-4A0A-93D1-2CC5EB80B8D2}"/>
    <dgm:cxn modelId="{5AB62A59-9CAB-4A3A-AB2C-6706DACBDC50}" type="presOf" srcId="{DEF4BDB6-68E6-4516-821C-63E713A3704E}" destId="{CEEC7C1D-70B9-4E0D-B1EB-DD319D29F019}" srcOrd="0" destOrd="1" presId="urn:microsoft.com/office/officeart/2005/8/layout/target3"/>
    <dgm:cxn modelId="{2177E80B-39CC-409F-96BC-E2603D2F5B03}" type="presOf" srcId="{0B1F600A-E67E-4355-BCFA-FF3CC093DA3F}" destId="{E8F117DF-8369-4FA2-BBC4-1F8F36A607DC}" srcOrd="0" destOrd="0" presId="urn:microsoft.com/office/officeart/2005/8/layout/target3"/>
    <dgm:cxn modelId="{6EC05950-9964-4D18-9ADA-215E894CE126}" type="presOf" srcId="{0B1F600A-E67E-4355-BCFA-FF3CC093DA3F}" destId="{2D287F0F-C556-44CB-9BA7-97AB99E10B28}" srcOrd="1" destOrd="0" presId="urn:microsoft.com/office/officeart/2005/8/layout/target3"/>
    <dgm:cxn modelId="{0E33ABBB-99C4-4324-86EE-892032A37D56}" srcId="{5A385BF6-CBA6-4709-AE85-7983F1287E7E}" destId="{5A874FFA-4706-4D84-8513-D065C28C9C08}" srcOrd="1" destOrd="0" parTransId="{83F3DEF5-959D-4D54-BC56-0FF090F6B990}" sibTransId="{F61D8953-9BC4-46CC-8F19-1D7022A2216A}"/>
    <dgm:cxn modelId="{0C97526F-1F64-4F1A-A9A0-4CCF506280DC}" srcId="{F417A38D-0FCD-4DF0-9ECE-E65498A5099C}" destId="{5A385BF6-CBA6-4709-AE85-7983F1287E7E}" srcOrd="2" destOrd="0" parTransId="{42D7500B-A115-470F-B5A4-E3A98579FE88}" sibTransId="{C241ECB5-7995-4A9A-8897-16420BF16EFF}"/>
    <dgm:cxn modelId="{5D511B9A-42E1-4B95-92D1-B3C3D98CB5FA}" type="presOf" srcId="{94E4F9CC-D386-42E5-A4E3-7CE3F4F84438}" destId="{1761FD88-F4C7-404A-8DFB-CC4E7CB7550F}" srcOrd="0" destOrd="0" presId="urn:microsoft.com/office/officeart/2005/8/layout/target3"/>
    <dgm:cxn modelId="{F257712E-6DD5-42F6-9573-A7D2581C5E97}" type="presParOf" srcId="{36D35941-BD5B-4F16-B109-ADDFEBB8328B}" destId="{3FD37513-1FDB-4F03-A3E0-14A7C55ADF3E}" srcOrd="0" destOrd="0" presId="urn:microsoft.com/office/officeart/2005/8/layout/target3"/>
    <dgm:cxn modelId="{2AAEF122-F86B-4E6D-8C26-B341F8B7C8F5}" type="presParOf" srcId="{36D35941-BD5B-4F16-B109-ADDFEBB8328B}" destId="{E57327CC-4580-40A7-8C0A-3921EA6D75CF}" srcOrd="1" destOrd="0" presId="urn:microsoft.com/office/officeart/2005/8/layout/target3"/>
    <dgm:cxn modelId="{1DC12FCC-BDFD-4591-8194-912A3544087F}" type="presParOf" srcId="{36D35941-BD5B-4F16-B109-ADDFEBB8328B}" destId="{E8F117DF-8369-4FA2-BBC4-1F8F36A607DC}" srcOrd="2" destOrd="0" presId="urn:microsoft.com/office/officeart/2005/8/layout/target3"/>
    <dgm:cxn modelId="{312BAC9E-7C85-4822-B286-2C26B0D56AE1}" type="presParOf" srcId="{36D35941-BD5B-4F16-B109-ADDFEBB8328B}" destId="{F62E7197-CE8E-41A5-AECF-8D6FCDBB881B}" srcOrd="3" destOrd="0" presId="urn:microsoft.com/office/officeart/2005/8/layout/target3"/>
    <dgm:cxn modelId="{1C3A5CDD-923F-4CB1-AAED-774CAF2BC940}" type="presParOf" srcId="{36D35941-BD5B-4F16-B109-ADDFEBB8328B}" destId="{6F51E06C-BFA6-42F6-B5CE-28DD3101AEA6}" srcOrd="4" destOrd="0" presId="urn:microsoft.com/office/officeart/2005/8/layout/target3"/>
    <dgm:cxn modelId="{DC49AB6F-23E5-4826-A5D2-4191479A6234}" type="presParOf" srcId="{36D35941-BD5B-4F16-B109-ADDFEBB8328B}" destId="{1761FD88-F4C7-404A-8DFB-CC4E7CB7550F}" srcOrd="5" destOrd="0" presId="urn:microsoft.com/office/officeart/2005/8/layout/target3"/>
    <dgm:cxn modelId="{D2CED975-4EDB-4DE6-9F8E-B43DD20864ED}" type="presParOf" srcId="{36D35941-BD5B-4F16-B109-ADDFEBB8328B}" destId="{70A92F8F-E0AA-4396-BE3F-0B425B3B56DA}" srcOrd="6" destOrd="0" presId="urn:microsoft.com/office/officeart/2005/8/layout/target3"/>
    <dgm:cxn modelId="{442CBC19-0587-40DC-8DF1-4F88EFEE3C8F}" type="presParOf" srcId="{36D35941-BD5B-4F16-B109-ADDFEBB8328B}" destId="{DF7F7DAC-2675-4F64-B27F-F2F2947D1DB6}" srcOrd="7" destOrd="0" presId="urn:microsoft.com/office/officeart/2005/8/layout/target3"/>
    <dgm:cxn modelId="{4B5C8B59-F35E-4C74-8B79-DAD0B26EE86B}" type="presParOf" srcId="{36D35941-BD5B-4F16-B109-ADDFEBB8328B}" destId="{52D8499A-A66D-4CC9-A6E1-3FB2833D0620}" srcOrd="8" destOrd="0" presId="urn:microsoft.com/office/officeart/2005/8/layout/target3"/>
    <dgm:cxn modelId="{2830CC9F-1BA3-4BB2-8D45-5112C2496046}" type="presParOf" srcId="{36D35941-BD5B-4F16-B109-ADDFEBB8328B}" destId="{2D287F0F-C556-44CB-9BA7-97AB99E10B28}" srcOrd="9" destOrd="0" presId="urn:microsoft.com/office/officeart/2005/8/layout/target3"/>
    <dgm:cxn modelId="{34AE292A-FC11-4F42-930F-7BD95189A384}" type="presParOf" srcId="{36D35941-BD5B-4F16-B109-ADDFEBB8328B}" destId="{EE57C821-9AC6-4F7D-A4EC-2526ACB28480}" srcOrd="10" destOrd="0" presId="urn:microsoft.com/office/officeart/2005/8/layout/target3"/>
    <dgm:cxn modelId="{66FAF6DD-883C-4957-B828-817E1FA8EC89}" type="presParOf" srcId="{36D35941-BD5B-4F16-B109-ADDFEBB8328B}" destId="{0E3EE62E-1312-4B60-8A14-45F32D6893AC}" srcOrd="11" destOrd="0" presId="urn:microsoft.com/office/officeart/2005/8/layout/target3"/>
    <dgm:cxn modelId="{E364EC72-D112-493E-A4F5-A8F5774B81B7}" type="presParOf" srcId="{36D35941-BD5B-4F16-B109-ADDFEBB8328B}" destId="{CEEC7C1D-70B9-4E0D-B1EB-DD319D29F019}" srcOrd="12" destOrd="0" presId="urn:microsoft.com/office/officeart/2005/8/layout/target3"/>
    <dgm:cxn modelId="{A0D4BD7D-2E5C-4233-9804-3304941952A9}" type="presParOf" srcId="{36D35941-BD5B-4F16-B109-ADDFEBB8328B}" destId="{794EB420-B853-49B2-B4AB-C4D578E69769}" srcOrd="13" destOrd="0" presId="urn:microsoft.com/office/officeart/2005/8/layout/target3"/>
    <dgm:cxn modelId="{7219FE2C-FCCA-4F1A-85F0-A9B29E6FE6B6}" type="presParOf" srcId="{36D35941-BD5B-4F16-B109-ADDFEBB8328B}" destId="{FC38714A-68C8-46F0-9D25-525E3639FE52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B65019-1312-4F3E-8B7C-AC0BA078C643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D6B6F86-32F9-4959-AF8C-DE8C6A67A041}">
      <dgm:prSet/>
      <dgm:spPr/>
      <dgm:t>
        <a:bodyPr/>
        <a:lstStyle/>
        <a:p>
          <a:pPr rtl="0"/>
          <a:r>
            <a:rPr lang="en-US" smtClean="0"/>
            <a:t>Trending topic pada Media Siber (Lestari, 2017)</a:t>
          </a:r>
          <a:endParaRPr lang="en-US"/>
        </a:p>
      </dgm:t>
    </dgm:pt>
    <dgm:pt modelId="{09F826D1-DDE2-49B1-9547-CCB07D498473}" type="parTrans" cxnId="{047787DC-D032-4745-A483-14FD6CD82B36}">
      <dgm:prSet/>
      <dgm:spPr/>
      <dgm:t>
        <a:bodyPr/>
        <a:lstStyle/>
        <a:p>
          <a:endParaRPr lang="en-US"/>
        </a:p>
      </dgm:t>
    </dgm:pt>
    <dgm:pt modelId="{49E86147-F0DD-4F39-A229-E7E8AEBADB06}" type="sibTrans" cxnId="{047787DC-D032-4745-A483-14FD6CD82B36}">
      <dgm:prSet/>
      <dgm:spPr/>
      <dgm:t>
        <a:bodyPr/>
        <a:lstStyle/>
        <a:p>
          <a:endParaRPr lang="en-US"/>
        </a:p>
      </dgm:t>
    </dgm:pt>
    <dgm:pt modelId="{B1921C5B-070E-4B16-AF4A-497D83383344}">
      <dgm:prSet/>
      <dgm:spPr/>
      <dgm:t>
        <a:bodyPr/>
        <a:lstStyle/>
        <a:p>
          <a:pPr rtl="0"/>
          <a:r>
            <a:rPr lang="en-US" smtClean="0"/>
            <a:t>Berdasarkan berita yang paling banyak dibaca oleh pembaca berita atau berita popular</a:t>
          </a:r>
          <a:endParaRPr lang="en-US"/>
        </a:p>
      </dgm:t>
    </dgm:pt>
    <dgm:pt modelId="{AAB135DE-F421-44F3-BA45-596A344F0CD7}" type="parTrans" cxnId="{3C13E5AF-EF87-41B6-AA91-A3669FD573DD}">
      <dgm:prSet/>
      <dgm:spPr/>
      <dgm:t>
        <a:bodyPr/>
        <a:lstStyle/>
        <a:p>
          <a:endParaRPr lang="en-US"/>
        </a:p>
      </dgm:t>
    </dgm:pt>
    <dgm:pt modelId="{372A6F8B-2B35-464D-827E-A311D8552809}" type="sibTrans" cxnId="{3C13E5AF-EF87-41B6-AA91-A3669FD573DD}">
      <dgm:prSet/>
      <dgm:spPr/>
      <dgm:t>
        <a:bodyPr/>
        <a:lstStyle/>
        <a:p>
          <a:endParaRPr lang="en-US"/>
        </a:p>
      </dgm:t>
    </dgm:pt>
    <dgm:pt modelId="{E3F7EE9F-8595-4566-88D3-23C231EADA39}">
      <dgm:prSet/>
      <dgm:spPr/>
      <dgm:t>
        <a:bodyPr/>
        <a:lstStyle/>
        <a:p>
          <a:pPr rtl="0"/>
          <a:r>
            <a:rPr lang="en-US" smtClean="0"/>
            <a:t>Trending topic pada media social </a:t>
          </a:r>
          <a:endParaRPr lang="en-US"/>
        </a:p>
      </dgm:t>
    </dgm:pt>
    <dgm:pt modelId="{52257283-4E6D-457F-9261-08423FBC1C49}" type="parTrans" cxnId="{92A2088C-C13D-442E-9E00-9BBF2FC9E881}">
      <dgm:prSet/>
      <dgm:spPr/>
      <dgm:t>
        <a:bodyPr/>
        <a:lstStyle/>
        <a:p>
          <a:endParaRPr lang="en-US"/>
        </a:p>
      </dgm:t>
    </dgm:pt>
    <dgm:pt modelId="{C4D3DD3E-1656-4AE5-96E1-A1D52EB03212}" type="sibTrans" cxnId="{92A2088C-C13D-442E-9E00-9BBF2FC9E881}">
      <dgm:prSet/>
      <dgm:spPr/>
      <dgm:t>
        <a:bodyPr/>
        <a:lstStyle/>
        <a:p>
          <a:endParaRPr lang="en-US"/>
        </a:p>
      </dgm:t>
    </dgm:pt>
    <dgm:pt modelId="{78BAE136-FADC-403C-A220-E0D2ECF730BD}">
      <dgm:prSet/>
      <dgm:spPr/>
      <dgm:t>
        <a:bodyPr/>
        <a:lstStyle/>
        <a:p>
          <a:pPr rtl="0"/>
          <a:r>
            <a:rPr lang="en-US" smtClean="0"/>
            <a:t>Trending topic ditampilkan berdasarkan banyaknya jumlah pesan yang memiliki kesamaan keyword atau hashtags</a:t>
          </a:r>
          <a:endParaRPr lang="en-US"/>
        </a:p>
      </dgm:t>
    </dgm:pt>
    <dgm:pt modelId="{EBDA04F0-CD92-4E35-AB63-2A55F09E2B05}" type="parTrans" cxnId="{CDF4FD75-32D9-4585-A502-4F0C797BDD7A}">
      <dgm:prSet/>
      <dgm:spPr/>
      <dgm:t>
        <a:bodyPr/>
        <a:lstStyle/>
        <a:p>
          <a:endParaRPr lang="en-US"/>
        </a:p>
      </dgm:t>
    </dgm:pt>
    <dgm:pt modelId="{C2191705-A3DC-4D75-83B9-EC37AAF7CC5A}" type="sibTrans" cxnId="{CDF4FD75-32D9-4585-A502-4F0C797BDD7A}">
      <dgm:prSet/>
      <dgm:spPr/>
      <dgm:t>
        <a:bodyPr/>
        <a:lstStyle/>
        <a:p>
          <a:endParaRPr lang="en-US"/>
        </a:p>
      </dgm:t>
    </dgm:pt>
    <dgm:pt modelId="{19C5264A-3A42-4A0D-A36B-A5A53A10000E}">
      <dgm:prSet/>
      <dgm:spPr/>
      <dgm:t>
        <a:bodyPr/>
        <a:lstStyle/>
        <a:p>
          <a:pPr rtl="0"/>
          <a:r>
            <a:rPr lang="en-US" smtClean="0"/>
            <a:t>Google Trend</a:t>
          </a:r>
          <a:endParaRPr lang="en-US"/>
        </a:p>
      </dgm:t>
    </dgm:pt>
    <dgm:pt modelId="{26C37587-9FFF-4CC1-8E8B-44776DE30F9F}" type="parTrans" cxnId="{0817CB12-665A-49F5-ACD6-BAB0F0A6A517}">
      <dgm:prSet/>
      <dgm:spPr/>
      <dgm:t>
        <a:bodyPr/>
        <a:lstStyle/>
        <a:p>
          <a:endParaRPr lang="en-US"/>
        </a:p>
      </dgm:t>
    </dgm:pt>
    <dgm:pt modelId="{59A5FA7C-AA58-4872-B654-FBF33A9B0B78}" type="sibTrans" cxnId="{0817CB12-665A-49F5-ACD6-BAB0F0A6A517}">
      <dgm:prSet/>
      <dgm:spPr/>
      <dgm:t>
        <a:bodyPr/>
        <a:lstStyle/>
        <a:p>
          <a:endParaRPr lang="en-US"/>
        </a:p>
      </dgm:t>
    </dgm:pt>
    <dgm:pt modelId="{772C6903-28DA-45F7-8D12-F9060A676B41}">
      <dgm:prSet/>
      <dgm:spPr/>
      <dgm:t>
        <a:bodyPr/>
        <a:lstStyle/>
        <a:p>
          <a:pPr rtl="0"/>
          <a:r>
            <a:rPr lang="en-US" smtClean="0"/>
            <a:t>Trending topic pada Google Trend berdasarkan frekuensi kata kunci yang menjadi dasar pencarian pada periode waktu tertentu.</a:t>
          </a:r>
          <a:endParaRPr lang="en-US"/>
        </a:p>
      </dgm:t>
    </dgm:pt>
    <dgm:pt modelId="{279A7C5D-6A4D-4E4C-BE26-9C53E435FA47}" type="parTrans" cxnId="{C43E354C-0555-40A7-A601-3A1D2E5D449A}">
      <dgm:prSet/>
      <dgm:spPr/>
      <dgm:t>
        <a:bodyPr/>
        <a:lstStyle/>
        <a:p>
          <a:endParaRPr lang="en-US"/>
        </a:p>
      </dgm:t>
    </dgm:pt>
    <dgm:pt modelId="{ACF05B71-4F6F-4886-B5A5-F0500AF9196F}" type="sibTrans" cxnId="{C43E354C-0555-40A7-A601-3A1D2E5D449A}">
      <dgm:prSet/>
      <dgm:spPr/>
      <dgm:t>
        <a:bodyPr/>
        <a:lstStyle/>
        <a:p>
          <a:endParaRPr lang="en-US"/>
        </a:p>
      </dgm:t>
    </dgm:pt>
    <dgm:pt modelId="{C73A34E2-1731-46CB-8697-93AC52A8DE25}">
      <dgm:prSet/>
      <dgm:spPr/>
      <dgm:t>
        <a:bodyPr/>
        <a:lstStyle/>
        <a:p>
          <a:pPr rtl="0"/>
          <a:r>
            <a:rPr lang="en-US" smtClean="0"/>
            <a:t>https://trends.google.co.id/</a:t>
          </a:r>
          <a:endParaRPr lang="en-US"/>
        </a:p>
      </dgm:t>
    </dgm:pt>
    <dgm:pt modelId="{305F46E6-264A-4615-BF0E-FC16DDD902BA}" type="parTrans" cxnId="{B9710536-95D9-49CD-9592-AF0110CAEC56}">
      <dgm:prSet/>
      <dgm:spPr/>
      <dgm:t>
        <a:bodyPr/>
        <a:lstStyle/>
        <a:p>
          <a:endParaRPr lang="en-US"/>
        </a:p>
      </dgm:t>
    </dgm:pt>
    <dgm:pt modelId="{F0AE4A7A-70EC-4BFC-985E-8B3D06F81FD9}" type="sibTrans" cxnId="{B9710536-95D9-49CD-9592-AF0110CAEC56}">
      <dgm:prSet/>
      <dgm:spPr/>
      <dgm:t>
        <a:bodyPr/>
        <a:lstStyle/>
        <a:p>
          <a:endParaRPr lang="en-US"/>
        </a:p>
      </dgm:t>
    </dgm:pt>
    <dgm:pt modelId="{4AB3F758-4CC1-4411-96F2-0774AA5A6233}" type="pres">
      <dgm:prSet presAssocID="{74B65019-1312-4F3E-8B7C-AC0BA078C643}" presName="Name0" presStyleCnt="0">
        <dgm:presLayoutVars>
          <dgm:dir/>
          <dgm:resizeHandles val="exact"/>
        </dgm:presLayoutVars>
      </dgm:prSet>
      <dgm:spPr/>
    </dgm:pt>
    <dgm:pt modelId="{9B3FADE4-E4D2-485F-95D2-4241D07581C9}" type="pres">
      <dgm:prSet presAssocID="{0D6B6F86-32F9-4959-AF8C-DE8C6A67A041}" presName="node" presStyleLbl="node1" presStyleIdx="0" presStyleCnt="3">
        <dgm:presLayoutVars>
          <dgm:bulletEnabled val="1"/>
        </dgm:presLayoutVars>
      </dgm:prSet>
      <dgm:spPr/>
    </dgm:pt>
    <dgm:pt modelId="{17627A9D-A44C-4AF7-84B2-490781ECB704}" type="pres">
      <dgm:prSet presAssocID="{49E86147-F0DD-4F39-A229-E7E8AEBADB06}" presName="sibTrans" presStyleCnt="0"/>
      <dgm:spPr/>
    </dgm:pt>
    <dgm:pt modelId="{D73CAC71-904B-423F-96C0-3E03E56F8BDA}" type="pres">
      <dgm:prSet presAssocID="{E3F7EE9F-8595-4566-88D3-23C231EADA39}" presName="node" presStyleLbl="node1" presStyleIdx="1" presStyleCnt="3">
        <dgm:presLayoutVars>
          <dgm:bulletEnabled val="1"/>
        </dgm:presLayoutVars>
      </dgm:prSet>
      <dgm:spPr/>
    </dgm:pt>
    <dgm:pt modelId="{EC022313-8064-4142-8580-92D8E939EC59}" type="pres">
      <dgm:prSet presAssocID="{C4D3DD3E-1656-4AE5-96E1-A1D52EB03212}" presName="sibTrans" presStyleCnt="0"/>
      <dgm:spPr/>
    </dgm:pt>
    <dgm:pt modelId="{F33FD9BA-C996-4BCC-81B1-38099EB8FE73}" type="pres">
      <dgm:prSet presAssocID="{19C5264A-3A42-4A0D-A36B-A5A53A10000E}" presName="node" presStyleLbl="node1" presStyleIdx="2" presStyleCnt="3">
        <dgm:presLayoutVars>
          <dgm:bulletEnabled val="1"/>
        </dgm:presLayoutVars>
      </dgm:prSet>
      <dgm:spPr/>
    </dgm:pt>
  </dgm:ptLst>
  <dgm:cxnLst>
    <dgm:cxn modelId="{3C13E5AF-EF87-41B6-AA91-A3669FD573DD}" srcId="{0D6B6F86-32F9-4959-AF8C-DE8C6A67A041}" destId="{B1921C5B-070E-4B16-AF4A-497D83383344}" srcOrd="0" destOrd="0" parTransId="{AAB135DE-F421-44F3-BA45-596A344F0CD7}" sibTransId="{372A6F8B-2B35-464D-827E-A311D8552809}"/>
    <dgm:cxn modelId="{EACF319C-AD6C-41CA-B412-98CC4C5AA3A8}" type="presOf" srcId="{0D6B6F86-32F9-4959-AF8C-DE8C6A67A041}" destId="{9B3FADE4-E4D2-485F-95D2-4241D07581C9}" srcOrd="0" destOrd="0" presId="urn:microsoft.com/office/officeart/2005/8/layout/hList6"/>
    <dgm:cxn modelId="{17BC42AA-E64F-4D0E-9BE8-B04BE4AACA26}" type="presOf" srcId="{19C5264A-3A42-4A0D-A36B-A5A53A10000E}" destId="{F33FD9BA-C996-4BCC-81B1-38099EB8FE73}" srcOrd="0" destOrd="0" presId="urn:microsoft.com/office/officeart/2005/8/layout/hList6"/>
    <dgm:cxn modelId="{B9710536-95D9-49CD-9592-AF0110CAEC56}" srcId="{19C5264A-3A42-4A0D-A36B-A5A53A10000E}" destId="{C73A34E2-1731-46CB-8697-93AC52A8DE25}" srcOrd="1" destOrd="0" parTransId="{305F46E6-264A-4615-BF0E-FC16DDD902BA}" sibTransId="{F0AE4A7A-70EC-4BFC-985E-8B3D06F81FD9}"/>
    <dgm:cxn modelId="{047787DC-D032-4745-A483-14FD6CD82B36}" srcId="{74B65019-1312-4F3E-8B7C-AC0BA078C643}" destId="{0D6B6F86-32F9-4959-AF8C-DE8C6A67A041}" srcOrd="0" destOrd="0" parTransId="{09F826D1-DDE2-49B1-9547-CCB07D498473}" sibTransId="{49E86147-F0DD-4F39-A229-E7E8AEBADB06}"/>
    <dgm:cxn modelId="{2CC74583-8499-43AF-BF63-1DA8DA15E3B2}" type="presOf" srcId="{74B65019-1312-4F3E-8B7C-AC0BA078C643}" destId="{4AB3F758-4CC1-4411-96F2-0774AA5A6233}" srcOrd="0" destOrd="0" presId="urn:microsoft.com/office/officeart/2005/8/layout/hList6"/>
    <dgm:cxn modelId="{3C578DD6-25D4-4E33-9401-4F2EEFB0D194}" type="presOf" srcId="{B1921C5B-070E-4B16-AF4A-497D83383344}" destId="{9B3FADE4-E4D2-485F-95D2-4241D07581C9}" srcOrd="0" destOrd="1" presId="urn:microsoft.com/office/officeart/2005/8/layout/hList6"/>
    <dgm:cxn modelId="{838E103A-37E4-4C93-8E76-EEF1F5B4D5D7}" type="presOf" srcId="{C73A34E2-1731-46CB-8697-93AC52A8DE25}" destId="{F33FD9BA-C996-4BCC-81B1-38099EB8FE73}" srcOrd="0" destOrd="2" presId="urn:microsoft.com/office/officeart/2005/8/layout/hList6"/>
    <dgm:cxn modelId="{E7AB00EF-4408-4818-867C-6BF98CD50956}" type="presOf" srcId="{78BAE136-FADC-403C-A220-E0D2ECF730BD}" destId="{D73CAC71-904B-423F-96C0-3E03E56F8BDA}" srcOrd="0" destOrd="1" presId="urn:microsoft.com/office/officeart/2005/8/layout/hList6"/>
    <dgm:cxn modelId="{CDF4FD75-32D9-4585-A502-4F0C797BDD7A}" srcId="{E3F7EE9F-8595-4566-88D3-23C231EADA39}" destId="{78BAE136-FADC-403C-A220-E0D2ECF730BD}" srcOrd="0" destOrd="0" parTransId="{EBDA04F0-CD92-4E35-AB63-2A55F09E2B05}" sibTransId="{C2191705-A3DC-4D75-83B9-EC37AAF7CC5A}"/>
    <dgm:cxn modelId="{60462FB1-004D-4C7A-89CD-8060038CB08C}" type="presOf" srcId="{772C6903-28DA-45F7-8D12-F9060A676B41}" destId="{F33FD9BA-C996-4BCC-81B1-38099EB8FE73}" srcOrd="0" destOrd="1" presId="urn:microsoft.com/office/officeart/2005/8/layout/hList6"/>
    <dgm:cxn modelId="{63C2776B-1E06-4227-90B8-24F42142EB33}" type="presOf" srcId="{E3F7EE9F-8595-4566-88D3-23C231EADA39}" destId="{D73CAC71-904B-423F-96C0-3E03E56F8BDA}" srcOrd="0" destOrd="0" presId="urn:microsoft.com/office/officeart/2005/8/layout/hList6"/>
    <dgm:cxn modelId="{C43E354C-0555-40A7-A601-3A1D2E5D449A}" srcId="{19C5264A-3A42-4A0D-A36B-A5A53A10000E}" destId="{772C6903-28DA-45F7-8D12-F9060A676B41}" srcOrd="0" destOrd="0" parTransId="{279A7C5D-6A4D-4E4C-BE26-9C53E435FA47}" sibTransId="{ACF05B71-4F6F-4886-B5A5-F0500AF9196F}"/>
    <dgm:cxn modelId="{0817CB12-665A-49F5-ACD6-BAB0F0A6A517}" srcId="{74B65019-1312-4F3E-8B7C-AC0BA078C643}" destId="{19C5264A-3A42-4A0D-A36B-A5A53A10000E}" srcOrd="2" destOrd="0" parTransId="{26C37587-9FFF-4CC1-8E8B-44776DE30F9F}" sibTransId="{59A5FA7C-AA58-4872-B654-FBF33A9B0B78}"/>
    <dgm:cxn modelId="{92A2088C-C13D-442E-9E00-9BBF2FC9E881}" srcId="{74B65019-1312-4F3E-8B7C-AC0BA078C643}" destId="{E3F7EE9F-8595-4566-88D3-23C231EADA39}" srcOrd="1" destOrd="0" parTransId="{52257283-4E6D-457F-9261-08423FBC1C49}" sibTransId="{C4D3DD3E-1656-4AE5-96E1-A1D52EB03212}"/>
    <dgm:cxn modelId="{1EE916B7-33F5-4F05-A216-38442947FB4D}" type="presParOf" srcId="{4AB3F758-4CC1-4411-96F2-0774AA5A6233}" destId="{9B3FADE4-E4D2-485F-95D2-4241D07581C9}" srcOrd="0" destOrd="0" presId="urn:microsoft.com/office/officeart/2005/8/layout/hList6"/>
    <dgm:cxn modelId="{F1D95E72-14E0-4909-9857-674900237247}" type="presParOf" srcId="{4AB3F758-4CC1-4411-96F2-0774AA5A6233}" destId="{17627A9D-A44C-4AF7-84B2-490781ECB704}" srcOrd="1" destOrd="0" presId="urn:microsoft.com/office/officeart/2005/8/layout/hList6"/>
    <dgm:cxn modelId="{60327E1B-28FC-4AFA-97A2-9BDFC4F3EB9B}" type="presParOf" srcId="{4AB3F758-4CC1-4411-96F2-0774AA5A6233}" destId="{D73CAC71-904B-423F-96C0-3E03E56F8BDA}" srcOrd="2" destOrd="0" presId="urn:microsoft.com/office/officeart/2005/8/layout/hList6"/>
    <dgm:cxn modelId="{6C7247F2-6056-4162-A3C7-D9FFE50387CC}" type="presParOf" srcId="{4AB3F758-4CC1-4411-96F2-0774AA5A6233}" destId="{EC022313-8064-4142-8580-92D8E939EC59}" srcOrd="3" destOrd="0" presId="urn:microsoft.com/office/officeart/2005/8/layout/hList6"/>
    <dgm:cxn modelId="{CD31FDBC-2EB4-44E5-8CE8-5A35BF00E40E}" type="presParOf" srcId="{4AB3F758-4CC1-4411-96F2-0774AA5A6233}" destId="{F33FD9BA-C996-4BCC-81B1-38099EB8FE73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274FA4-C9DA-4A39-A077-3112480AC795}" type="doc">
      <dgm:prSet loTypeId="urn:microsoft.com/office/officeart/2008/layout/AscendingPictureAccentProcess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C7C90D-7D56-404A-9C48-37548E35917E}">
      <dgm:prSet phldrT="[Text]" custT="1"/>
      <dgm:spPr/>
      <dgm:t>
        <a:bodyPr/>
        <a:lstStyle/>
        <a:p>
          <a:r>
            <a:rPr lang="en-US" sz="1800" dirty="0" err="1" smtClean="0"/>
            <a:t>Artikel</a:t>
          </a:r>
          <a:r>
            <a:rPr lang="en-US" sz="1800" dirty="0" smtClean="0"/>
            <a:t> </a:t>
          </a:r>
          <a:r>
            <a:rPr lang="en-US" sz="1800" dirty="0" err="1" smtClean="0"/>
            <a:t>Berita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Jurnal</a:t>
          </a:r>
          <a:r>
            <a:rPr lang="en-US" sz="1800" dirty="0" smtClean="0"/>
            <a:t> </a:t>
          </a:r>
          <a:r>
            <a:rPr lang="en-US" sz="1800" dirty="0" err="1" smtClean="0"/>
            <a:t>Ilmiah</a:t>
          </a:r>
          <a:r>
            <a:rPr lang="en-US" sz="1800" dirty="0" smtClean="0"/>
            <a:t> (Non Media </a:t>
          </a:r>
          <a:r>
            <a:rPr lang="en-US" sz="1800" dirty="0" err="1" smtClean="0"/>
            <a:t>Sosial</a:t>
          </a:r>
          <a:r>
            <a:rPr lang="en-US" sz="1800" dirty="0" smtClean="0"/>
            <a:t>)</a:t>
          </a:r>
          <a:endParaRPr lang="en-US" sz="1800" dirty="0"/>
        </a:p>
      </dgm:t>
    </dgm:pt>
    <dgm:pt modelId="{E63EBA56-E289-4B93-8ED1-F41AC8046D61}" type="parTrans" cxnId="{5F080DEC-2399-4C41-AB9E-55974C71E68B}">
      <dgm:prSet/>
      <dgm:spPr/>
      <dgm:t>
        <a:bodyPr/>
        <a:lstStyle/>
        <a:p>
          <a:endParaRPr lang="en-US"/>
        </a:p>
      </dgm:t>
    </dgm:pt>
    <dgm:pt modelId="{39C498EB-372F-46D2-9C3A-DD73B632F8C3}" type="sibTrans" cxnId="{5F080DEC-2399-4C41-AB9E-55974C71E68B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  <dgm:t>
        <a:bodyPr/>
        <a:lstStyle/>
        <a:p>
          <a:endParaRPr lang="en-US"/>
        </a:p>
      </dgm:t>
    </dgm:pt>
    <dgm:pt modelId="{6A0D41E5-9B1E-46B6-B830-2EA3FD467534}">
      <dgm:prSet phldrT="[Text]" custT="1"/>
      <dgm:spPr/>
      <dgm:t>
        <a:bodyPr/>
        <a:lstStyle/>
        <a:p>
          <a:r>
            <a:rPr lang="en-US" sz="1800" dirty="0" smtClean="0"/>
            <a:t>Media </a:t>
          </a:r>
          <a:r>
            <a:rPr lang="en-US" sz="1800" dirty="0" err="1" smtClean="0"/>
            <a:t>Sosial</a:t>
          </a:r>
          <a:endParaRPr lang="en-US" sz="1800" dirty="0"/>
        </a:p>
      </dgm:t>
    </dgm:pt>
    <dgm:pt modelId="{2A1DB213-E33C-4852-9671-B2196155E068}" type="parTrans" cxnId="{C1FA0D26-B489-4443-99F5-B8A12BE914B1}">
      <dgm:prSet/>
      <dgm:spPr/>
      <dgm:t>
        <a:bodyPr/>
        <a:lstStyle/>
        <a:p>
          <a:endParaRPr lang="en-US"/>
        </a:p>
      </dgm:t>
    </dgm:pt>
    <dgm:pt modelId="{C3DB80C5-B36D-4301-8839-69A49ADA37AF}" type="sibTrans" cxnId="{C1FA0D26-B489-4443-99F5-B8A12BE914B1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n-US"/>
        </a:p>
      </dgm:t>
    </dgm:pt>
    <dgm:pt modelId="{8763BF44-DA69-4AA3-9717-F447490C7C7D}" type="pres">
      <dgm:prSet presAssocID="{3F274FA4-C9DA-4A39-A077-3112480AC795}" presName="Name0" presStyleCnt="0">
        <dgm:presLayoutVars>
          <dgm:chMax val="7"/>
          <dgm:chPref val="7"/>
          <dgm:dir/>
        </dgm:presLayoutVars>
      </dgm:prSet>
      <dgm:spPr/>
    </dgm:pt>
    <dgm:pt modelId="{CD1F7961-CF7E-4879-A310-8AE8B2924CDD}" type="pres">
      <dgm:prSet presAssocID="{3F274FA4-C9DA-4A39-A077-3112480AC795}" presName="dot1" presStyleLbl="alignNode1" presStyleIdx="0" presStyleCnt="10"/>
      <dgm:spPr/>
    </dgm:pt>
    <dgm:pt modelId="{EF78FC3F-5BC4-4445-97D1-0770F2A79CC1}" type="pres">
      <dgm:prSet presAssocID="{3F274FA4-C9DA-4A39-A077-3112480AC795}" presName="dot2" presStyleLbl="alignNode1" presStyleIdx="1" presStyleCnt="10"/>
      <dgm:spPr/>
    </dgm:pt>
    <dgm:pt modelId="{08782A88-06E7-4B7F-B089-FDC1EA19687B}" type="pres">
      <dgm:prSet presAssocID="{3F274FA4-C9DA-4A39-A077-3112480AC795}" presName="dot3" presStyleLbl="alignNode1" presStyleIdx="2" presStyleCnt="10"/>
      <dgm:spPr/>
    </dgm:pt>
    <dgm:pt modelId="{28CB0A88-9D51-433E-826F-D01012F41CD1}" type="pres">
      <dgm:prSet presAssocID="{3F274FA4-C9DA-4A39-A077-3112480AC795}" presName="dotArrow1" presStyleLbl="alignNode1" presStyleIdx="3" presStyleCnt="10"/>
      <dgm:spPr/>
    </dgm:pt>
    <dgm:pt modelId="{D91139C1-A255-4D43-A097-19E841CA8B41}" type="pres">
      <dgm:prSet presAssocID="{3F274FA4-C9DA-4A39-A077-3112480AC795}" presName="dotArrow2" presStyleLbl="alignNode1" presStyleIdx="4" presStyleCnt="10"/>
      <dgm:spPr/>
    </dgm:pt>
    <dgm:pt modelId="{84EC3B20-0008-4AE8-B880-118312624C5E}" type="pres">
      <dgm:prSet presAssocID="{3F274FA4-C9DA-4A39-A077-3112480AC795}" presName="dotArrow3" presStyleLbl="alignNode1" presStyleIdx="5" presStyleCnt="10"/>
      <dgm:spPr/>
    </dgm:pt>
    <dgm:pt modelId="{29CFF6F4-9F56-4FD6-9950-53AA1CA8198E}" type="pres">
      <dgm:prSet presAssocID="{3F274FA4-C9DA-4A39-A077-3112480AC795}" presName="dotArrow4" presStyleLbl="alignNode1" presStyleIdx="6" presStyleCnt="10"/>
      <dgm:spPr/>
    </dgm:pt>
    <dgm:pt modelId="{231ED933-8DC0-4283-A0CE-5AC2A76F034F}" type="pres">
      <dgm:prSet presAssocID="{3F274FA4-C9DA-4A39-A077-3112480AC795}" presName="dotArrow5" presStyleLbl="alignNode1" presStyleIdx="7" presStyleCnt="10"/>
      <dgm:spPr/>
    </dgm:pt>
    <dgm:pt modelId="{CB113F48-76B8-430A-BFB2-1AB820714C44}" type="pres">
      <dgm:prSet presAssocID="{3F274FA4-C9DA-4A39-A077-3112480AC795}" presName="dotArrow6" presStyleLbl="alignNode1" presStyleIdx="8" presStyleCnt="10"/>
      <dgm:spPr/>
    </dgm:pt>
    <dgm:pt modelId="{B5374E22-1C26-4427-B07D-CC4674BA19C2}" type="pres">
      <dgm:prSet presAssocID="{3F274FA4-C9DA-4A39-A077-3112480AC795}" presName="dotArrow7" presStyleLbl="alignNode1" presStyleIdx="9" presStyleCnt="10"/>
      <dgm:spPr/>
    </dgm:pt>
    <dgm:pt modelId="{CC77959D-1390-4ECC-AF55-4D71695D99A5}" type="pres">
      <dgm:prSet presAssocID="{FDC7C90D-7D56-404A-9C48-37548E35917E}" presName="parTx1" presStyleLbl="node1" presStyleIdx="0" presStyleCnt="2" custLinFactNeighborX="-3432" custLinFactNeighborY="-3656"/>
      <dgm:spPr/>
      <dgm:t>
        <a:bodyPr/>
        <a:lstStyle/>
        <a:p>
          <a:endParaRPr lang="en-US"/>
        </a:p>
      </dgm:t>
    </dgm:pt>
    <dgm:pt modelId="{7ED281B8-4A2B-4E5A-881F-8D8FD1E7031C}" type="pres">
      <dgm:prSet presAssocID="{39C498EB-372F-46D2-9C3A-DD73B632F8C3}" presName="picture1" presStyleCnt="0"/>
      <dgm:spPr/>
    </dgm:pt>
    <dgm:pt modelId="{044013AD-1084-4AC7-A3F4-7A4F8DE8E2B6}" type="pres">
      <dgm:prSet presAssocID="{39C498EB-372F-46D2-9C3A-DD73B632F8C3}" presName="imageRepeatNode" presStyleLbl="fgImgPlace1" presStyleIdx="0" presStyleCnt="2" custLinFactNeighborX="-5288" custLinFactNeighborY="0"/>
      <dgm:spPr/>
    </dgm:pt>
    <dgm:pt modelId="{B4F057F1-7F09-4EF4-A8CD-2F738FC706B9}" type="pres">
      <dgm:prSet presAssocID="{6A0D41E5-9B1E-46B6-B830-2EA3FD467534}" presName="parTx2" presStyleLbl="node1" presStyleIdx="1" presStyleCnt="2"/>
      <dgm:spPr/>
    </dgm:pt>
    <dgm:pt modelId="{6BB4342D-6CFF-43BE-B05B-06EABA5B59DF}" type="pres">
      <dgm:prSet presAssocID="{C3DB80C5-B36D-4301-8839-69A49ADA37AF}" presName="picture2" presStyleCnt="0"/>
      <dgm:spPr/>
    </dgm:pt>
    <dgm:pt modelId="{909A4DAA-7437-4670-A317-1BCC29879AC0}" type="pres">
      <dgm:prSet presAssocID="{C3DB80C5-B36D-4301-8839-69A49ADA37AF}" presName="imageRepeatNode" presStyleLbl="fgImgPlace1" presStyleIdx="1" presStyleCnt="2"/>
      <dgm:spPr/>
    </dgm:pt>
  </dgm:ptLst>
  <dgm:cxnLst>
    <dgm:cxn modelId="{7AB0245F-EF4B-4913-9A42-1B63547B5D58}" type="presOf" srcId="{39C498EB-372F-46D2-9C3A-DD73B632F8C3}" destId="{044013AD-1084-4AC7-A3F4-7A4F8DE8E2B6}" srcOrd="0" destOrd="0" presId="urn:microsoft.com/office/officeart/2008/layout/AscendingPictureAccentProcess"/>
    <dgm:cxn modelId="{C1FA0D26-B489-4443-99F5-B8A12BE914B1}" srcId="{3F274FA4-C9DA-4A39-A077-3112480AC795}" destId="{6A0D41E5-9B1E-46B6-B830-2EA3FD467534}" srcOrd="1" destOrd="0" parTransId="{2A1DB213-E33C-4852-9671-B2196155E068}" sibTransId="{C3DB80C5-B36D-4301-8839-69A49ADA37AF}"/>
    <dgm:cxn modelId="{8FDCFAEA-2585-4D9C-9FDD-9F9F9939657D}" type="presOf" srcId="{3F274FA4-C9DA-4A39-A077-3112480AC795}" destId="{8763BF44-DA69-4AA3-9717-F447490C7C7D}" srcOrd="0" destOrd="0" presId="urn:microsoft.com/office/officeart/2008/layout/AscendingPictureAccentProcess"/>
    <dgm:cxn modelId="{E72CC9A9-BA46-4799-9512-27415DF704CE}" type="presOf" srcId="{6A0D41E5-9B1E-46B6-B830-2EA3FD467534}" destId="{B4F057F1-7F09-4EF4-A8CD-2F738FC706B9}" srcOrd="0" destOrd="0" presId="urn:microsoft.com/office/officeart/2008/layout/AscendingPictureAccentProcess"/>
    <dgm:cxn modelId="{78E352AA-5E5F-4106-8107-984B6B8F53E9}" type="presOf" srcId="{C3DB80C5-B36D-4301-8839-69A49ADA37AF}" destId="{909A4DAA-7437-4670-A317-1BCC29879AC0}" srcOrd="0" destOrd="0" presId="urn:microsoft.com/office/officeart/2008/layout/AscendingPictureAccentProcess"/>
    <dgm:cxn modelId="{5F080DEC-2399-4C41-AB9E-55974C71E68B}" srcId="{3F274FA4-C9DA-4A39-A077-3112480AC795}" destId="{FDC7C90D-7D56-404A-9C48-37548E35917E}" srcOrd="0" destOrd="0" parTransId="{E63EBA56-E289-4B93-8ED1-F41AC8046D61}" sibTransId="{39C498EB-372F-46D2-9C3A-DD73B632F8C3}"/>
    <dgm:cxn modelId="{A2E81DA6-9062-4335-A13D-1E0428643C08}" type="presOf" srcId="{FDC7C90D-7D56-404A-9C48-37548E35917E}" destId="{CC77959D-1390-4ECC-AF55-4D71695D99A5}" srcOrd="0" destOrd="0" presId="urn:microsoft.com/office/officeart/2008/layout/AscendingPictureAccentProcess"/>
    <dgm:cxn modelId="{40B6D51D-56DB-4560-B38B-01E5BF5F9D74}" type="presParOf" srcId="{8763BF44-DA69-4AA3-9717-F447490C7C7D}" destId="{CD1F7961-CF7E-4879-A310-8AE8B2924CDD}" srcOrd="0" destOrd="0" presId="urn:microsoft.com/office/officeart/2008/layout/AscendingPictureAccentProcess"/>
    <dgm:cxn modelId="{911E0528-678F-4158-B581-E22039760CFE}" type="presParOf" srcId="{8763BF44-DA69-4AA3-9717-F447490C7C7D}" destId="{EF78FC3F-5BC4-4445-97D1-0770F2A79CC1}" srcOrd="1" destOrd="0" presId="urn:microsoft.com/office/officeart/2008/layout/AscendingPictureAccentProcess"/>
    <dgm:cxn modelId="{FDE5AB07-0458-4EE3-BB28-89DB38D7A948}" type="presParOf" srcId="{8763BF44-DA69-4AA3-9717-F447490C7C7D}" destId="{08782A88-06E7-4B7F-B089-FDC1EA19687B}" srcOrd="2" destOrd="0" presId="urn:microsoft.com/office/officeart/2008/layout/AscendingPictureAccentProcess"/>
    <dgm:cxn modelId="{456866D3-C3B8-401A-B93D-E9DC8178BF82}" type="presParOf" srcId="{8763BF44-DA69-4AA3-9717-F447490C7C7D}" destId="{28CB0A88-9D51-433E-826F-D01012F41CD1}" srcOrd="3" destOrd="0" presId="urn:microsoft.com/office/officeart/2008/layout/AscendingPictureAccentProcess"/>
    <dgm:cxn modelId="{8BF3004C-5E76-4DC2-972B-1AB69775ECF2}" type="presParOf" srcId="{8763BF44-DA69-4AA3-9717-F447490C7C7D}" destId="{D91139C1-A255-4D43-A097-19E841CA8B41}" srcOrd="4" destOrd="0" presId="urn:microsoft.com/office/officeart/2008/layout/AscendingPictureAccentProcess"/>
    <dgm:cxn modelId="{679291C8-E209-4021-ADBA-DE514D09E954}" type="presParOf" srcId="{8763BF44-DA69-4AA3-9717-F447490C7C7D}" destId="{84EC3B20-0008-4AE8-B880-118312624C5E}" srcOrd="5" destOrd="0" presId="urn:microsoft.com/office/officeart/2008/layout/AscendingPictureAccentProcess"/>
    <dgm:cxn modelId="{53BB9C8E-45DE-4F76-9792-FC4FB6E2F842}" type="presParOf" srcId="{8763BF44-DA69-4AA3-9717-F447490C7C7D}" destId="{29CFF6F4-9F56-4FD6-9950-53AA1CA8198E}" srcOrd="6" destOrd="0" presId="urn:microsoft.com/office/officeart/2008/layout/AscendingPictureAccentProcess"/>
    <dgm:cxn modelId="{1874C11D-78C3-42ED-9004-288615F5CF0D}" type="presParOf" srcId="{8763BF44-DA69-4AA3-9717-F447490C7C7D}" destId="{231ED933-8DC0-4283-A0CE-5AC2A76F034F}" srcOrd="7" destOrd="0" presId="urn:microsoft.com/office/officeart/2008/layout/AscendingPictureAccentProcess"/>
    <dgm:cxn modelId="{681691F3-9FAB-4527-B65B-E0F9C3EF9EAB}" type="presParOf" srcId="{8763BF44-DA69-4AA3-9717-F447490C7C7D}" destId="{CB113F48-76B8-430A-BFB2-1AB820714C44}" srcOrd="8" destOrd="0" presId="urn:microsoft.com/office/officeart/2008/layout/AscendingPictureAccentProcess"/>
    <dgm:cxn modelId="{A4B21C48-0B66-44BA-840B-3F16DC7E48AF}" type="presParOf" srcId="{8763BF44-DA69-4AA3-9717-F447490C7C7D}" destId="{B5374E22-1C26-4427-B07D-CC4674BA19C2}" srcOrd="9" destOrd="0" presId="urn:microsoft.com/office/officeart/2008/layout/AscendingPictureAccentProcess"/>
    <dgm:cxn modelId="{B6A1FCC8-E8DC-4D49-8497-D42F13ABD94C}" type="presParOf" srcId="{8763BF44-DA69-4AA3-9717-F447490C7C7D}" destId="{CC77959D-1390-4ECC-AF55-4D71695D99A5}" srcOrd="10" destOrd="0" presId="urn:microsoft.com/office/officeart/2008/layout/AscendingPictureAccentProcess"/>
    <dgm:cxn modelId="{BAC8E0B7-04E0-4D0B-81E6-4D69DE690B46}" type="presParOf" srcId="{8763BF44-DA69-4AA3-9717-F447490C7C7D}" destId="{7ED281B8-4A2B-4E5A-881F-8D8FD1E7031C}" srcOrd="11" destOrd="0" presId="urn:microsoft.com/office/officeart/2008/layout/AscendingPictureAccentProcess"/>
    <dgm:cxn modelId="{045C6A95-039B-4575-A614-7123C593E4AD}" type="presParOf" srcId="{7ED281B8-4A2B-4E5A-881F-8D8FD1E7031C}" destId="{044013AD-1084-4AC7-A3F4-7A4F8DE8E2B6}" srcOrd="0" destOrd="0" presId="urn:microsoft.com/office/officeart/2008/layout/AscendingPictureAccentProcess"/>
    <dgm:cxn modelId="{AF13697A-39D4-4057-B7CA-7A8C86A4F7DA}" type="presParOf" srcId="{8763BF44-DA69-4AA3-9717-F447490C7C7D}" destId="{B4F057F1-7F09-4EF4-A8CD-2F738FC706B9}" srcOrd="12" destOrd="0" presId="urn:microsoft.com/office/officeart/2008/layout/AscendingPictureAccentProcess"/>
    <dgm:cxn modelId="{ED09FC6B-3651-4D2C-804E-6256DD29D55D}" type="presParOf" srcId="{8763BF44-DA69-4AA3-9717-F447490C7C7D}" destId="{6BB4342D-6CFF-43BE-B05B-06EABA5B59DF}" srcOrd="13" destOrd="0" presId="urn:microsoft.com/office/officeart/2008/layout/AscendingPictureAccentProcess"/>
    <dgm:cxn modelId="{BC2A2B9D-D13C-445A-9D3E-F385412D572A}" type="presParOf" srcId="{6BB4342D-6CFF-43BE-B05B-06EABA5B59DF}" destId="{909A4DAA-7437-4670-A317-1BCC29879AC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E7D86C-A97D-4CDD-BDD9-79D9F1B35F5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6715D35-B7B0-4B6F-8F48-EC786B8F6F28}">
      <dgm:prSet phldrT="[Text]"/>
      <dgm:spPr/>
      <dgm:t>
        <a:bodyPr/>
        <a:lstStyle/>
        <a:p>
          <a:r>
            <a:rPr lang="en-US" dirty="0" err="1" smtClean="0"/>
            <a:t>Pengumpulan</a:t>
          </a:r>
          <a:r>
            <a:rPr lang="en-US" dirty="0" smtClean="0"/>
            <a:t> Data Tweet</a:t>
          </a:r>
          <a:endParaRPr lang="en-US" dirty="0"/>
        </a:p>
      </dgm:t>
    </dgm:pt>
    <dgm:pt modelId="{577EEAB2-E74C-49FC-AC97-F197165BEE18}" type="parTrans" cxnId="{2C6EE5C7-49E4-465F-A189-8FDF4CB305B9}">
      <dgm:prSet/>
      <dgm:spPr/>
      <dgm:t>
        <a:bodyPr/>
        <a:lstStyle/>
        <a:p>
          <a:endParaRPr lang="en-US"/>
        </a:p>
      </dgm:t>
    </dgm:pt>
    <dgm:pt modelId="{18C8BD25-0BE3-4743-9EE1-105460155CF4}" type="sibTrans" cxnId="{2C6EE5C7-49E4-465F-A189-8FDF4CB305B9}">
      <dgm:prSet/>
      <dgm:spPr/>
      <dgm:t>
        <a:bodyPr/>
        <a:lstStyle/>
        <a:p>
          <a:endParaRPr lang="en-US"/>
        </a:p>
      </dgm:t>
    </dgm:pt>
    <dgm:pt modelId="{EFF0BFCA-E7AD-49E0-A52E-A6746E2769E8}">
      <dgm:prSet phldrT="[Text]"/>
      <dgm:spPr/>
      <dgm:t>
        <a:bodyPr/>
        <a:lstStyle/>
        <a:p>
          <a:r>
            <a:rPr lang="en-US" dirty="0" err="1" smtClean="0"/>
            <a:t>Prapemrosesan</a:t>
          </a:r>
          <a:endParaRPr lang="en-US" dirty="0"/>
        </a:p>
      </dgm:t>
    </dgm:pt>
    <dgm:pt modelId="{18A754E0-A0D5-4BE9-A843-941C128065AC}" type="parTrans" cxnId="{98FFA4F6-1C79-4074-8391-1F29EF33D540}">
      <dgm:prSet/>
      <dgm:spPr/>
      <dgm:t>
        <a:bodyPr/>
        <a:lstStyle/>
        <a:p>
          <a:endParaRPr lang="en-US"/>
        </a:p>
      </dgm:t>
    </dgm:pt>
    <dgm:pt modelId="{A8276EF1-BAC4-4789-9208-8339D66EF816}" type="sibTrans" cxnId="{98FFA4F6-1C79-4074-8391-1F29EF33D540}">
      <dgm:prSet/>
      <dgm:spPr/>
      <dgm:t>
        <a:bodyPr/>
        <a:lstStyle/>
        <a:p>
          <a:endParaRPr lang="en-US"/>
        </a:p>
      </dgm:t>
    </dgm:pt>
    <dgm:pt modelId="{37523113-B504-43E9-835D-2A2BAAEB02DF}">
      <dgm:prSet phldrT="[Text]"/>
      <dgm:spPr/>
      <dgm:t>
        <a:bodyPr/>
        <a:lstStyle/>
        <a:p>
          <a:r>
            <a:rPr lang="en-US" dirty="0" err="1" smtClean="0"/>
            <a:t>Penerapan</a:t>
          </a:r>
          <a:r>
            <a:rPr lang="en-US" dirty="0" smtClean="0"/>
            <a:t> </a:t>
          </a:r>
          <a:r>
            <a:rPr lang="en-US" dirty="0" err="1" smtClean="0"/>
            <a:t>Metode</a:t>
          </a:r>
          <a:r>
            <a:rPr lang="en-US" dirty="0" smtClean="0"/>
            <a:t> NOTT</a:t>
          </a:r>
          <a:endParaRPr lang="en-US" dirty="0"/>
        </a:p>
      </dgm:t>
    </dgm:pt>
    <dgm:pt modelId="{DD1C6A32-D324-41D8-A7D7-B7C1B2E6F469}" type="parTrans" cxnId="{EB0673E2-E9DF-4724-A321-06EAC5BE8420}">
      <dgm:prSet/>
      <dgm:spPr/>
      <dgm:t>
        <a:bodyPr/>
        <a:lstStyle/>
        <a:p>
          <a:endParaRPr lang="en-US"/>
        </a:p>
      </dgm:t>
    </dgm:pt>
    <dgm:pt modelId="{884DCFF9-496B-4F2A-AFB6-F89C876D630F}" type="sibTrans" cxnId="{EB0673E2-E9DF-4724-A321-06EAC5BE8420}">
      <dgm:prSet/>
      <dgm:spPr/>
      <dgm:t>
        <a:bodyPr/>
        <a:lstStyle/>
        <a:p>
          <a:endParaRPr lang="en-US"/>
        </a:p>
      </dgm:t>
    </dgm:pt>
    <dgm:pt modelId="{60957D42-4691-4968-B96E-326210034A43}">
      <dgm:prSet phldrT="[Text]"/>
      <dgm:spPr/>
      <dgm:t>
        <a:bodyPr/>
        <a:lstStyle/>
        <a:p>
          <a:r>
            <a:rPr lang="en-US" dirty="0" err="1" smtClean="0"/>
            <a:t>Pengujian</a:t>
          </a:r>
          <a:endParaRPr lang="en-US" dirty="0"/>
        </a:p>
      </dgm:t>
    </dgm:pt>
    <dgm:pt modelId="{9BC154DE-9564-4FBF-9297-C1D79958B764}" type="parTrans" cxnId="{78777186-FFAD-4529-B4FF-7807466F02F0}">
      <dgm:prSet/>
      <dgm:spPr/>
      <dgm:t>
        <a:bodyPr/>
        <a:lstStyle/>
        <a:p>
          <a:endParaRPr lang="en-US"/>
        </a:p>
      </dgm:t>
    </dgm:pt>
    <dgm:pt modelId="{A3C39F78-6B84-4AB8-9D6A-9853A2F810F3}" type="sibTrans" cxnId="{78777186-FFAD-4529-B4FF-7807466F02F0}">
      <dgm:prSet/>
      <dgm:spPr/>
      <dgm:t>
        <a:bodyPr/>
        <a:lstStyle/>
        <a:p>
          <a:endParaRPr lang="en-US"/>
        </a:p>
      </dgm:t>
    </dgm:pt>
    <dgm:pt modelId="{4970734D-2A19-41B0-95B1-FABF4B8902FE}" type="pres">
      <dgm:prSet presAssocID="{27E7D86C-A97D-4CDD-BDD9-79D9F1B35F5D}" presName="CompostProcess" presStyleCnt="0">
        <dgm:presLayoutVars>
          <dgm:dir/>
          <dgm:resizeHandles val="exact"/>
        </dgm:presLayoutVars>
      </dgm:prSet>
      <dgm:spPr/>
    </dgm:pt>
    <dgm:pt modelId="{E1E2BBCE-F7B7-4E2E-9A5F-74B6CA5861E7}" type="pres">
      <dgm:prSet presAssocID="{27E7D86C-A97D-4CDD-BDD9-79D9F1B35F5D}" presName="arrow" presStyleLbl="bgShp" presStyleIdx="0" presStyleCnt="1"/>
      <dgm:spPr/>
    </dgm:pt>
    <dgm:pt modelId="{56831792-A0BE-413D-826C-F6B374414F7C}" type="pres">
      <dgm:prSet presAssocID="{27E7D86C-A97D-4CDD-BDD9-79D9F1B35F5D}" presName="linearProcess" presStyleCnt="0"/>
      <dgm:spPr/>
    </dgm:pt>
    <dgm:pt modelId="{A4062A04-AD33-4DB7-A609-1BD7F8ADC2E9}" type="pres">
      <dgm:prSet presAssocID="{16715D35-B7B0-4B6F-8F48-EC786B8F6F28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11FAC3-96B3-4D07-A195-2ACA06588DCB}" type="pres">
      <dgm:prSet presAssocID="{18C8BD25-0BE3-4743-9EE1-105460155CF4}" presName="sibTrans" presStyleCnt="0"/>
      <dgm:spPr/>
    </dgm:pt>
    <dgm:pt modelId="{111E2DC4-3388-4332-85BD-E2BAABB13615}" type="pres">
      <dgm:prSet presAssocID="{EFF0BFCA-E7AD-49E0-A52E-A6746E2769E8}" presName="textNode" presStyleLbl="node1" presStyleIdx="1" presStyleCnt="4">
        <dgm:presLayoutVars>
          <dgm:bulletEnabled val="1"/>
        </dgm:presLayoutVars>
      </dgm:prSet>
      <dgm:spPr/>
    </dgm:pt>
    <dgm:pt modelId="{C412C282-FFCD-49B8-9ACC-7B2A8F1B88AA}" type="pres">
      <dgm:prSet presAssocID="{A8276EF1-BAC4-4789-9208-8339D66EF816}" presName="sibTrans" presStyleCnt="0"/>
      <dgm:spPr/>
    </dgm:pt>
    <dgm:pt modelId="{8780F999-7536-422E-B8E8-DD945CB1FE5F}" type="pres">
      <dgm:prSet presAssocID="{37523113-B504-43E9-835D-2A2BAAEB02D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A9C462-6C97-4A2E-9766-F40049A71222}" type="pres">
      <dgm:prSet presAssocID="{884DCFF9-496B-4F2A-AFB6-F89C876D630F}" presName="sibTrans" presStyleCnt="0"/>
      <dgm:spPr/>
    </dgm:pt>
    <dgm:pt modelId="{9BF538BD-9938-4E6C-BB31-A959725B14CF}" type="pres">
      <dgm:prSet presAssocID="{60957D42-4691-4968-B96E-326210034A43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78777186-FFAD-4529-B4FF-7807466F02F0}" srcId="{27E7D86C-A97D-4CDD-BDD9-79D9F1B35F5D}" destId="{60957D42-4691-4968-B96E-326210034A43}" srcOrd="3" destOrd="0" parTransId="{9BC154DE-9564-4FBF-9297-C1D79958B764}" sibTransId="{A3C39F78-6B84-4AB8-9D6A-9853A2F810F3}"/>
    <dgm:cxn modelId="{EB0673E2-E9DF-4724-A321-06EAC5BE8420}" srcId="{27E7D86C-A97D-4CDD-BDD9-79D9F1B35F5D}" destId="{37523113-B504-43E9-835D-2A2BAAEB02DF}" srcOrd="2" destOrd="0" parTransId="{DD1C6A32-D324-41D8-A7D7-B7C1B2E6F469}" sibTransId="{884DCFF9-496B-4F2A-AFB6-F89C876D630F}"/>
    <dgm:cxn modelId="{07BDF31D-A965-4077-9DEE-ADAB47A5D605}" type="presOf" srcId="{EFF0BFCA-E7AD-49E0-A52E-A6746E2769E8}" destId="{111E2DC4-3388-4332-85BD-E2BAABB13615}" srcOrd="0" destOrd="0" presId="urn:microsoft.com/office/officeart/2005/8/layout/hProcess9"/>
    <dgm:cxn modelId="{2C6EE5C7-49E4-465F-A189-8FDF4CB305B9}" srcId="{27E7D86C-A97D-4CDD-BDD9-79D9F1B35F5D}" destId="{16715D35-B7B0-4B6F-8F48-EC786B8F6F28}" srcOrd="0" destOrd="0" parTransId="{577EEAB2-E74C-49FC-AC97-F197165BEE18}" sibTransId="{18C8BD25-0BE3-4743-9EE1-105460155CF4}"/>
    <dgm:cxn modelId="{98FFA4F6-1C79-4074-8391-1F29EF33D540}" srcId="{27E7D86C-A97D-4CDD-BDD9-79D9F1B35F5D}" destId="{EFF0BFCA-E7AD-49E0-A52E-A6746E2769E8}" srcOrd="1" destOrd="0" parTransId="{18A754E0-A0D5-4BE9-A843-941C128065AC}" sibTransId="{A8276EF1-BAC4-4789-9208-8339D66EF816}"/>
    <dgm:cxn modelId="{50020C7A-3F4B-4D2F-A0D8-3F62236BE193}" type="presOf" srcId="{16715D35-B7B0-4B6F-8F48-EC786B8F6F28}" destId="{A4062A04-AD33-4DB7-A609-1BD7F8ADC2E9}" srcOrd="0" destOrd="0" presId="urn:microsoft.com/office/officeart/2005/8/layout/hProcess9"/>
    <dgm:cxn modelId="{8F2905E7-0F49-49AD-9A83-FA179E6F6790}" type="presOf" srcId="{27E7D86C-A97D-4CDD-BDD9-79D9F1B35F5D}" destId="{4970734D-2A19-41B0-95B1-FABF4B8902FE}" srcOrd="0" destOrd="0" presId="urn:microsoft.com/office/officeart/2005/8/layout/hProcess9"/>
    <dgm:cxn modelId="{BA1F47E6-B0D5-43B8-8584-B5823460FBAF}" type="presOf" srcId="{37523113-B504-43E9-835D-2A2BAAEB02DF}" destId="{8780F999-7536-422E-B8E8-DD945CB1FE5F}" srcOrd="0" destOrd="0" presId="urn:microsoft.com/office/officeart/2005/8/layout/hProcess9"/>
    <dgm:cxn modelId="{915D93BC-C1BC-4324-A082-8CD06E282BA0}" type="presOf" srcId="{60957D42-4691-4968-B96E-326210034A43}" destId="{9BF538BD-9938-4E6C-BB31-A959725B14CF}" srcOrd="0" destOrd="0" presId="urn:microsoft.com/office/officeart/2005/8/layout/hProcess9"/>
    <dgm:cxn modelId="{9B9C226A-90D1-41B1-9D8B-BBDF9C1281F0}" type="presParOf" srcId="{4970734D-2A19-41B0-95B1-FABF4B8902FE}" destId="{E1E2BBCE-F7B7-4E2E-9A5F-74B6CA5861E7}" srcOrd="0" destOrd="0" presId="urn:microsoft.com/office/officeart/2005/8/layout/hProcess9"/>
    <dgm:cxn modelId="{A485599C-2DA0-4ADD-A0CE-2E8E653C22D9}" type="presParOf" srcId="{4970734D-2A19-41B0-95B1-FABF4B8902FE}" destId="{56831792-A0BE-413D-826C-F6B374414F7C}" srcOrd="1" destOrd="0" presId="urn:microsoft.com/office/officeart/2005/8/layout/hProcess9"/>
    <dgm:cxn modelId="{DC107AC4-D5EE-4E5F-8DEF-2B86289D86BE}" type="presParOf" srcId="{56831792-A0BE-413D-826C-F6B374414F7C}" destId="{A4062A04-AD33-4DB7-A609-1BD7F8ADC2E9}" srcOrd="0" destOrd="0" presId="urn:microsoft.com/office/officeart/2005/8/layout/hProcess9"/>
    <dgm:cxn modelId="{2C150280-1156-499A-9AED-F54A801EE0B4}" type="presParOf" srcId="{56831792-A0BE-413D-826C-F6B374414F7C}" destId="{0711FAC3-96B3-4D07-A195-2ACA06588DCB}" srcOrd="1" destOrd="0" presId="urn:microsoft.com/office/officeart/2005/8/layout/hProcess9"/>
    <dgm:cxn modelId="{27C1AB0F-5048-44E1-B7AC-F7A640463B17}" type="presParOf" srcId="{56831792-A0BE-413D-826C-F6B374414F7C}" destId="{111E2DC4-3388-4332-85BD-E2BAABB13615}" srcOrd="2" destOrd="0" presId="urn:microsoft.com/office/officeart/2005/8/layout/hProcess9"/>
    <dgm:cxn modelId="{AF5B7275-1A56-4913-AF8D-02E445D954E0}" type="presParOf" srcId="{56831792-A0BE-413D-826C-F6B374414F7C}" destId="{C412C282-FFCD-49B8-9ACC-7B2A8F1B88AA}" srcOrd="3" destOrd="0" presId="urn:microsoft.com/office/officeart/2005/8/layout/hProcess9"/>
    <dgm:cxn modelId="{AD6058B9-AC9F-436D-95A2-1FA206C9E76C}" type="presParOf" srcId="{56831792-A0BE-413D-826C-F6B374414F7C}" destId="{8780F999-7536-422E-B8E8-DD945CB1FE5F}" srcOrd="4" destOrd="0" presId="urn:microsoft.com/office/officeart/2005/8/layout/hProcess9"/>
    <dgm:cxn modelId="{4CDCC743-9D52-4ED1-92AD-415C7BCC732C}" type="presParOf" srcId="{56831792-A0BE-413D-826C-F6B374414F7C}" destId="{10A9C462-6C97-4A2E-9766-F40049A71222}" srcOrd="5" destOrd="0" presId="urn:microsoft.com/office/officeart/2005/8/layout/hProcess9"/>
    <dgm:cxn modelId="{CD21DFFB-9738-46D8-9246-86378E556881}" type="presParOf" srcId="{56831792-A0BE-413D-826C-F6B374414F7C}" destId="{9BF538BD-9938-4E6C-BB31-A959725B14C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4753D2-47D4-4938-80C7-26913923D9CB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9955C3-3EDF-4D81-AE2C-3A1F3C2061D0}">
      <dgm:prSet phldrT="[Text]"/>
      <dgm:spPr/>
      <dgm:t>
        <a:bodyPr/>
        <a:lstStyle/>
        <a:p>
          <a:r>
            <a:rPr lang="en-US" dirty="0" smtClean="0"/>
            <a:t>Analysis sentiment </a:t>
          </a:r>
          <a:r>
            <a:rPr lang="en-US" dirty="0" err="1" smtClean="0"/>
            <a:t>Pilkada</a:t>
          </a:r>
          <a:r>
            <a:rPr lang="en-US" dirty="0" smtClean="0"/>
            <a:t> DKI, </a:t>
          </a:r>
          <a:r>
            <a:rPr lang="en-US" dirty="0" err="1" smtClean="0"/>
            <a:t>Pilpres</a:t>
          </a:r>
          <a:r>
            <a:rPr lang="en-US" dirty="0" smtClean="0"/>
            <a:t> </a:t>
          </a:r>
          <a:endParaRPr lang="en-US" dirty="0"/>
        </a:p>
      </dgm:t>
    </dgm:pt>
    <dgm:pt modelId="{114814CA-7D19-4DFF-8BD1-7C7CEB25D69C}" type="parTrans" cxnId="{ADB93D06-7839-41FD-8C5B-BB5FC1BB7E09}">
      <dgm:prSet/>
      <dgm:spPr/>
      <dgm:t>
        <a:bodyPr/>
        <a:lstStyle/>
        <a:p>
          <a:endParaRPr lang="en-US"/>
        </a:p>
      </dgm:t>
    </dgm:pt>
    <dgm:pt modelId="{4C09C340-7658-407F-AECE-C5F2AA0AA64E}" type="sibTrans" cxnId="{ADB93D06-7839-41FD-8C5B-BB5FC1BB7E09}">
      <dgm:prSet/>
      <dgm:spPr/>
      <dgm:t>
        <a:bodyPr/>
        <a:lstStyle/>
        <a:p>
          <a:endParaRPr lang="en-US"/>
        </a:p>
      </dgm:t>
    </dgm:pt>
    <dgm:pt modelId="{07538A10-E226-4969-97A8-BAA7BFD521BC}">
      <dgm:prSet phldrT="[Text]"/>
      <dgm:spPr/>
      <dgm:t>
        <a:bodyPr/>
        <a:lstStyle/>
        <a:p>
          <a:r>
            <a:rPr lang="en-US" dirty="0" err="1" smtClean="0"/>
            <a:t>Pemetaan</a:t>
          </a:r>
          <a:r>
            <a:rPr lang="en-US" dirty="0" smtClean="0"/>
            <a:t> </a:t>
          </a:r>
          <a:r>
            <a:rPr lang="en-US" dirty="0" err="1" smtClean="0"/>
            <a:t>informasi</a:t>
          </a:r>
          <a:r>
            <a:rPr lang="en-US" dirty="0" smtClean="0"/>
            <a:t> </a:t>
          </a:r>
          <a:r>
            <a:rPr lang="en-US" dirty="0" err="1" smtClean="0"/>
            <a:t>Bencana</a:t>
          </a:r>
          <a:r>
            <a:rPr lang="en-US" dirty="0" smtClean="0"/>
            <a:t> </a:t>
          </a:r>
          <a:r>
            <a:rPr lang="en-US" dirty="0" err="1" smtClean="0"/>
            <a:t>Alam</a:t>
          </a:r>
          <a:endParaRPr lang="en-US" dirty="0"/>
        </a:p>
      </dgm:t>
    </dgm:pt>
    <dgm:pt modelId="{68578B67-D17D-4A6E-99AF-16F2B23569E6}" type="parTrans" cxnId="{A7939E77-BD1E-483D-9304-408065FE0751}">
      <dgm:prSet/>
      <dgm:spPr/>
      <dgm:t>
        <a:bodyPr/>
        <a:lstStyle/>
        <a:p>
          <a:endParaRPr lang="en-US"/>
        </a:p>
      </dgm:t>
    </dgm:pt>
    <dgm:pt modelId="{9CF1754D-F96A-4B19-8833-49C1650B965E}" type="sibTrans" cxnId="{A7939E77-BD1E-483D-9304-408065FE0751}">
      <dgm:prSet/>
      <dgm:spPr/>
      <dgm:t>
        <a:bodyPr/>
        <a:lstStyle/>
        <a:p>
          <a:endParaRPr lang="en-US"/>
        </a:p>
      </dgm:t>
    </dgm:pt>
    <dgm:pt modelId="{875676F7-4D8C-44E9-A4C4-DC3280730166}">
      <dgm:prSet phldrT="[Text]"/>
      <dgm:spPr/>
      <dgm:t>
        <a:bodyPr/>
        <a:lstStyle/>
        <a:p>
          <a:r>
            <a:rPr lang="en-US" dirty="0" err="1" smtClean="0"/>
            <a:t>Klasifikasi</a:t>
          </a:r>
          <a:r>
            <a:rPr lang="en-US" dirty="0" smtClean="0"/>
            <a:t> </a:t>
          </a:r>
          <a:r>
            <a:rPr lang="en-US" dirty="0" err="1" smtClean="0"/>
            <a:t>Ujaran</a:t>
          </a:r>
          <a:r>
            <a:rPr lang="en-US" dirty="0" smtClean="0"/>
            <a:t> </a:t>
          </a:r>
          <a:r>
            <a:rPr lang="en-US" dirty="0" err="1" smtClean="0"/>
            <a:t>Kebencian</a:t>
          </a:r>
          <a:endParaRPr lang="en-US" dirty="0"/>
        </a:p>
      </dgm:t>
    </dgm:pt>
    <dgm:pt modelId="{34ED14AE-7F81-4895-8B7E-09860A969CAA}" type="parTrans" cxnId="{21A5D48E-12F2-4EDB-981C-E398076750DD}">
      <dgm:prSet/>
      <dgm:spPr/>
      <dgm:t>
        <a:bodyPr/>
        <a:lstStyle/>
        <a:p>
          <a:endParaRPr lang="en-US"/>
        </a:p>
      </dgm:t>
    </dgm:pt>
    <dgm:pt modelId="{4C3CFEC1-72C6-4088-B61E-ACB76329A266}" type="sibTrans" cxnId="{21A5D48E-12F2-4EDB-981C-E398076750DD}">
      <dgm:prSet/>
      <dgm:spPr/>
      <dgm:t>
        <a:bodyPr/>
        <a:lstStyle/>
        <a:p>
          <a:endParaRPr lang="en-US"/>
        </a:p>
      </dgm:t>
    </dgm:pt>
    <dgm:pt modelId="{A86A4C20-F41F-4E61-8B16-717C19C25B18}">
      <dgm:prSet phldrT="[Text]"/>
      <dgm:spPr/>
      <dgm:t>
        <a:bodyPr/>
        <a:lstStyle/>
        <a:p>
          <a:r>
            <a:rPr lang="en-US" dirty="0" err="1" smtClean="0"/>
            <a:t>Klasifikasi</a:t>
          </a:r>
          <a:r>
            <a:rPr lang="en-US" dirty="0" smtClean="0"/>
            <a:t> tweet </a:t>
          </a:r>
          <a:r>
            <a:rPr lang="en-US" dirty="0" err="1" smtClean="0"/>
            <a:t>terkait</a:t>
          </a:r>
          <a:r>
            <a:rPr lang="en-US" dirty="0" smtClean="0"/>
            <a:t> ODP, PDP </a:t>
          </a:r>
          <a:r>
            <a:rPr lang="en-US" dirty="0" err="1" smtClean="0"/>
            <a:t>dan</a:t>
          </a:r>
          <a:r>
            <a:rPr lang="en-US" dirty="0" smtClean="0"/>
            <a:t> OTG</a:t>
          </a:r>
          <a:endParaRPr lang="en-US" dirty="0"/>
        </a:p>
      </dgm:t>
    </dgm:pt>
    <dgm:pt modelId="{CACC645C-DA91-4F6A-B903-068C4819C00C}" type="parTrans" cxnId="{5809A8A4-6B7C-4D2C-905B-987C4A2DEDC0}">
      <dgm:prSet/>
      <dgm:spPr/>
      <dgm:t>
        <a:bodyPr/>
        <a:lstStyle/>
        <a:p>
          <a:endParaRPr lang="en-US"/>
        </a:p>
      </dgm:t>
    </dgm:pt>
    <dgm:pt modelId="{B97AAD91-97A9-46A0-B3A5-83D0D70A0BFA}" type="sibTrans" cxnId="{5809A8A4-6B7C-4D2C-905B-987C4A2DEDC0}">
      <dgm:prSet/>
      <dgm:spPr/>
      <dgm:t>
        <a:bodyPr/>
        <a:lstStyle/>
        <a:p>
          <a:endParaRPr lang="en-US"/>
        </a:p>
      </dgm:t>
    </dgm:pt>
    <dgm:pt modelId="{202D9762-1A13-4A80-9221-3E2D90FC9EE0}">
      <dgm:prSet phldrT="[Text]"/>
      <dgm:spPr/>
      <dgm:t>
        <a:bodyPr/>
        <a:lstStyle/>
        <a:p>
          <a:r>
            <a:rPr lang="en-US" dirty="0" err="1" smtClean="0"/>
            <a:t>Deteksi</a:t>
          </a:r>
          <a:r>
            <a:rPr lang="en-US" dirty="0" smtClean="0"/>
            <a:t> Hoax </a:t>
          </a:r>
          <a:r>
            <a:rPr lang="en-US" dirty="0" err="1" smtClean="0"/>
            <a:t>pada</a:t>
          </a:r>
          <a:r>
            <a:rPr lang="en-US" dirty="0" smtClean="0"/>
            <a:t> </a:t>
          </a:r>
          <a:r>
            <a:rPr lang="en-US" dirty="0" err="1" smtClean="0"/>
            <a:t>Masa</a:t>
          </a:r>
          <a:r>
            <a:rPr lang="en-US" dirty="0" smtClean="0"/>
            <a:t> </a:t>
          </a:r>
          <a:r>
            <a:rPr lang="en-US" dirty="0" err="1" smtClean="0"/>
            <a:t>Pandemi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Naïve Bayes</a:t>
          </a:r>
          <a:endParaRPr lang="en-US" dirty="0"/>
        </a:p>
      </dgm:t>
    </dgm:pt>
    <dgm:pt modelId="{4C4A01BD-296D-4539-96AC-450E03191670}" type="parTrans" cxnId="{049978B4-BC98-4676-AE91-EDEE4DAE99E4}">
      <dgm:prSet/>
      <dgm:spPr/>
      <dgm:t>
        <a:bodyPr/>
        <a:lstStyle/>
        <a:p>
          <a:endParaRPr lang="en-US"/>
        </a:p>
      </dgm:t>
    </dgm:pt>
    <dgm:pt modelId="{E301841A-BF2E-40C9-8AD1-559D5F628F31}" type="sibTrans" cxnId="{049978B4-BC98-4676-AE91-EDEE4DAE99E4}">
      <dgm:prSet/>
      <dgm:spPr/>
      <dgm:t>
        <a:bodyPr/>
        <a:lstStyle/>
        <a:p>
          <a:endParaRPr lang="en-US"/>
        </a:p>
      </dgm:t>
    </dgm:pt>
    <dgm:pt modelId="{C671CCFC-B8F4-4389-B4B7-DB81AD3B3AA6}" type="pres">
      <dgm:prSet presAssocID="{4C4753D2-47D4-4938-80C7-26913923D9CB}" presName="arrowDiagram" presStyleCnt="0">
        <dgm:presLayoutVars>
          <dgm:chMax val="5"/>
          <dgm:dir/>
          <dgm:resizeHandles val="exact"/>
        </dgm:presLayoutVars>
      </dgm:prSet>
      <dgm:spPr/>
    </dgm:pt>
    <dgm:pt modelId="{6B5592BC-BCF4-4D54-920A-589734C700C0}" type="pres">
      <dgm:prSet presAssocID="{4C4753D2-47D4-4938-80C7-26913923D9CB}" presName="arrow" presStyleLbl="bgShp" presStyleIdx="0" presStyleCnt="1"/>
      <dgm:spPr/>
    </dgm:pt>
    <dgm:pt modelId="{F37458CD-CE37-4931-8558-F708E6E8288E}" type="pres">
      <dgm:prSet presAssocID="{4C4753D2-47D4-4938-80C7-26913923D9CB}" presName="arrowDiagram5" presStyleCnt="0"/>
      <dgm:spPr/>
    </dgm:pt>
    <dgm:pt modelId="{71C6EDDE-5037-4530-BB3F-6D13D983D763}" type="pres">
      <dgm:prSet presAssocID="{659955C3-3EDF-4D81-AE2C-3A1F3C2061D0}" presName="bullet5a" presStyleLbl="node1" presStyleIdx="0" presStyleCnt="5"/>
      <dgm:spPr/>
    </dgm:pt>
    <dgm:pt modelId="{60124D6B-DED7-4833-B5D2-926C182233FF}" type="pres">
      <dgm:prSet presAssocID="{659955C3-3EDF-4D81-AE2C-3A1F3C2061D0}" presName="textBox5a" presStyleLbl="revTx" presStyleIdx="0" presStyleCnt="5">
        <dgm:presLayoutVars>
          <dgm:bulletEnabled val="1"/>
        </dgm:presLayoutVars>
      </dgm:prSet>
      <dgm:spPr/>
    </dgm:pt>
    <dgm:pt modelId="{C8BDF4B9-DDDB-49D1-981A-5630732C0218}" type="pres">
      <dgm:prSet presAssocID="{07538A10-E226-4969-97A8-BAA7BFD521BC}" presName="bullet5b" presStyleLbl="node1" presStyleIdx="1" presStyleCnt="5"/>
      <dgm:spPr/>
    </dgm:pt>
    <dgm:pt modelId="{3060AEFC-6311-4889-9D02-AF6C18C2CFC7}" type="pres">
      <dgm:prSet presAssocID="{07538A10-E226-4969-97A8-BAA7BFD521BC}" presName="textBox5b" presStyleLbl="revTx" presStyleIdx="1" presStyleCnt="5">
        <dgm:presLayoutVars>
          <dgm:bulletEnabled val="1"/>
        </dgm:presLayoutVars>
      </dgm:prSet>
      <dgm:spPr/>
    </dgm:pt>
    <dgm:pt modelId="{3994A9A4-BBA9-4901-972D-F13970115D06}" type="pres">
      <dgm:prSet presAssocID="{875676F7-4D8C-44E9-A4C4-DC3280730166}" presName="bullet5c" presStyleLbl="node1" presStyleIdx="2" presStyleCnt="5"/>
      <dgm:spPr/>
    </dgm:pt>
    <dgm:pt modelId="{C2899652-B419-45CF-9121-58188376D4CE}" type="pres">
      <dgm:prSet presAssocID="{875676F7-4D8C-44E9-A4C4-DC3280730166}" presName="textBox5c" presStyleLbl="revTx" presStyleIdx="2" presStyleCnt="5">
        <dgm:presLayoutVars>
          <dgm:bulletEnabled val="1"/>
        </dgm:presLayoutVars>
      </dgm:prSet>
      <dgm:spPr/>
    </dgm:pt>
    <dgm:pt modelId="{940543D5-1091-456F-B9AC-9BC0039546B3}" type="pres">
      <dgm:prSet presAssocID="{A86A4C20-F41F-4E61-8B16-717C19C25B18}" presName="bullet5d" presStyleLbl="node1" presStyleIdx="3" presStyleCnt="5"/>
      <dgm:spPr/>
    </dgm:pt>
    <dgm:pt modelId="{27FC642C-38CD-4F4E-8E6F-959FD9A77D86}" type="pres">
      <dgm:prSet presAssocID="{A86A4C20-F41F-4E61-8B16-717C19C25B18}" presName="textBox5d" presStyleLbl="revTx" presStyleIdx="3" presStyleCnt="5">
        <dgm:presLayoutVars>
          <dgm:bulletEnabled val="1"/>
        </dgm:presLayoutVars>
      </dgm:prSet>
      <dgm:spPr/>
    </dgm:pt>
    <dgm:pt modelId="{BAF48039-8F96-459D-94E6-0070F0482C6A}" type="pres">
      <dgm:prSet presAssocID="{202D9762-1A13-4A80-9221-3E2D90FC9EE0}" presName="bullet5e" presStyleLbl="node1" presStyleIdx="4" presStyleCnt="5"/>
      <dgm:spPr/>
    </dgm:pt>
    <dgm:pt modelId="{9ACB458A-FFF6-4FD5-B698-B597F34B30F9}" type="pres">
      <dgm:prSet presAssocID="{202D9762-1A13-4A80-9221-3E2D90FC9EE0}" presName="textBox5e" presStyleLbl="revTx" presStyleIdx="4" presStyleCnt="5">
        <dgm:presLayoutVars>
          <dgm:bulletEnabled val="1"/>
        </dgm:presLayoutVars>
      </dgm:prSet>
      <dgm:spPr/>
    </dgm:pt>
  </dgm:ptLst>
  <dgm:cxnLst>
    <dgm:cxn modelId="{5809A8A4-6B7C-4D2C-905B-987C4A2DEDC0}" srcId="{4C4753D2-47D4-4938-80C7-26913923D9CB}" destId="{A86A4C20-F41F-4E61-8B16-717C19C25B18}" srcOrd="3" destOrd="0" parTransId="{CACC645C-DA91-4F6A-B903-068C4819C00C}" sibTransId="{B97AAD91-97A9-46A0-B3A5-83D0D70A0BFA}"/>
    <dgm:cxn modelId="{049978B4-BC98-4676-AE91-EDEE4DAE99E4}" srcId="{4C4753D2-47D4-4938-80C7-26913923D9CB}" destId="{202D9762-1A13-4A80-9221-3E2D90FC9EE0}" srcOrd="4" destOrd="0" parTransId="{4C4A01BD-296D-4539-96AC-450E03191670}" sibTransId="{E301841A-BF2E-40C9-8AD1-559D5F628F31}"/>
    <dgm:cxn modelId="{21A5D48E-12F2-4EDB-981C-E398076750DD}" srcId="{4C4753D2-47D4-4938-80C7-26913923D9CB}" destId="{875676F7-4D8C-44E9-A4C4-DC3280730166}" srcOrd="2" destOrd="0" parTransId="{34ED14AE-7F81-4895-8B7E-09860A969CAA}" sibTransId="{4C3CFEC1-72C6-4088-B61E-ACB76329A266}"/>
    <dgm:cxn modelId="{ADB93D06-7839-41FD-8C5B-BB5FC1BB7E09}" srcId="{4C4753D2-47D4-4938-80C7-26913923D9CB}" destId="{659955C3-3EDF-4D81-AE2C-3A1F3C2061D0}" srcOrd="0" destOrd="0" parTransId="{114814CA-7D19-4DFF-8BD1-7C7CEB25D69C}" sibTransId="{4C09C340-7658-407F-AECE-C5F2AA0AA64E}"/>
    <dgm:cxn modelId="{13335454-0BB7-4828-82E5-CA642929C5DE}" type="presOf" srcId="{4C4753D2-47D4-4938-80C7-26913923D9CB}" destId="{C671CCFC-B8F4-4389-B4B7-DB81AD3B3AA6}" srcOrd="0" destOrd="0" presId="urn:microsoft.com/office/officeart/2005/8/layout/arrow2"/>
    <dgm:cxn modelId="{814618BA-52E9-46D4-AE92-0AB94200BBF0}" type="presOf" srcId="{A86A4C20-F41F-4E61-8B16-717C19C25B18}" destId="{27FC642C-38CD-4F4E-8E6F-959FD9A77D86}" srcOrd="0" destOrd="0" presId="urn:microsoft.com/office/officeart/2005/8/layout/arrow2"/>
    <dgm:cxn modelId="{A2E2C595-3CCE-42B0-A510-00F2F9CF1C34}" type="presOf" srcId="{875676F7-4D8C-44E9-A4C4-DC3280730166}" destId="{C2899652-B419-45CF-9121-58188376D4CE}" srcOrd="0" destOrd="0" presId="urn:microsoft.com/office/officeart/2005/8/layout/arrow2"/>
    <dgm:cxn modelId="{A7939E77-BD1E-483D-9304-408065FE0751}" srcId="{4C4753D2-47D4-4938-80C7-26913923D9CB}" destId="{07538A10-E226-4969-97A8-BAA7BFD521BC}" srcOrd="1" destOrd="0" parTransId="{68578B67-D17D-4A6E-99AF-16F2B23569E6}" sibTransId="{9CF1754D-F96A-4B19-8833-49C1650B965E}"/>
    <dgm:cxn modelId="{5B876AAB-8261-443B-AD1C-F0CCF10E82E9}" type="presOf" srcId="{202D9762-1A13-4A80-9221-3E2D90FC9EE0}" destId="{9ACB458A-FFF6-4FD5-B698-B597F34B30F9}" srcOrd="0" destOrd="0" presId="urn:microsoft.com/office/officeart/2005/8/layout/arrow2"/>
    <dgm:cxn modelId="{66EF02E1-68E6-4C3E-ACFC-7F67C4E737D3}" type="presOf" srcId="{659955C3-3EDF-4D81-AE2C-3A1F3C2061D0}" destId="{60124D6B-DED7-4833-B5D2-926C182233FF}" srcOrd="0" destOrd="0" presId="urn:microsoft.com/office/officeart/2005/8/layout/arrow2"/>
    <dgm:cxn modelId="{6926497F-5DA1-4D1C-B3E4-F045F3DFB803}" type="presOf" srcId="{07538A10-E226-4969-97A8-BAA7BFD521BC}" destId="{3060AEFC-6311-4889-9D02-AF6C18C2CFC7}" srcOrd="0" destOrd="0" presId="urn:microsoft.com/office/officeart/2005/8/layout/arrow2"/>
    <dgm:cxn modelId="{43231E7A-6529-4EC5-B274-409727AE46A4}" type="presParOf" srcId="{C671CCFC-B8F4-4389-B4B7-DB81AD3B3AA6}" destId="{6B5592BC-BCF4-4D54-920A-589734C700C0}" srcOrd="0" destOrd="0" presId="urn:microsoft.com/office/officeart/2005/8/layout/arrow2"/>
    <dgm:cxn modelId="{833484AE-6436-4619-AC87-D4A19D2B3941}" type="presParOf" srcId="{C671CCFC-B8F4-4389-B4B7-DB81AD3B3AA6}" destId="{F37458CD-CE37-4931-8558-F708E6E8288E}" srcOrd="1" destOrd="0" presId="urn:microsoft.com/office/officeart/2005/8/layout/arrow2"/>
    <dgm:cxn modelId="{0EF557D6-2848-4273-B847-73633B0922A2}" type="presParOf" srcId="{F37458CD-CE37-4931-8558-F708E6E8288E}" destId="{71C6EDDE-5037-4530-BB3F-6D13D983D763}" srcOrd="0" destOrd="0" presId="urn:microsoft.com/office/officeart/2005/8/layout/arrow2"/>
    <dgm:cxn modelId="{1928ACD0-5909-48CC-A55B-B4E4D34EE041}" type="presParOf" srcId="{F37458CD-CE37-4931-8558-F708E6E8288E}" destId="{60124D6B-DED7-4833-B5D2-926C182233FF}" srcOrd="1" destOrd="0" presId="urn:microsoft.com/office/officeart/2005/8/layout/arrow2"/>
    <dgm:cxn modelId="{2D28B758-EB67-4B74-ADD0-E8528A828C62}" type="presParOf" srcId="{F37458CD-CE37-4931-8558-F708E6E8288E}" destId="{C8BDF4B9-DDDB-49D1-981A-5630732C0218}" srcOrd="2" destOrd="0" presId="urn:microsoft.com/office/officeart/2005/8/layout/arrow2"/>
    <dgm:cxn modelId="{92659FE0-79F4-4101-9B2A-65C0163E611D}" type="presParOf" srcId="{F37458CD-CE37-4931-8558-F708E6E8288E}" destId="{3060AEFC-6311-4889-9D02-AF6C18C2CFC7}" srcOrd="3" destOrd="0" presId="urn:microsoft.com/office/officeart/2005/8/layout/arrow2"/>
    <dgm:cxn modelId="{C42B9F13-027F-4CEE-86B5-B1804AEC5AFE}" type="presParOf" srcId="{F37458CD-CE37-4931-8558-F708E6E8288E}" destId="{3994A9A4-BBA9-4901-972D-F13970115D06}" srcOrd="4" destOrd="0" presId="urn:microsoft.com/office/officeart/2005/8/layout/arrow2"/>
    <dgm:cxn modelId="{20BB627F-1FE4-4358-B5C1-2282006B93B8}" type="presParOf" srcId="{F37458CD-CE37-4931-8558-F708E6E8288E}" destId="{C2899652-B419-45CF-9121-58188376D4CE}" srcOrd="5" destOrd="0" presId="urn:microsoft.com/office/officeart/2005/8/layout/arrow2"/>
    <dgm:cxn modelId="{A4F88D66-9082-43FF-A64B-98B50FCC7BFD}" type="presParOf" srcId="{F37458CD-CE37-4931-8558-F708E6E8288E}" destId="{940543D5-1091-456F-B9AC-9BC0039546B3}" srcOrd="6" destOrd="0" presId="urn:microsoft.com/office/officeart/2005/8/layout/arrow2"/>
    <dgm:cxn modelId="{45BCDA79-E002-4282-8D0C-B126CF248909}" type="presParOf" srcId="{F37458CD-CE37-4931-8558-F708E6E8288E}" destId="{27FC642C-38CD-4F4E-8E6F-959FD9A77D86}" srcOrd="7" destOrd="0" presId="urn:microsoft.com/office/officeart/2005/8/layout/arrow2"/>
    <dgm:cxn modelId="{D5482D82-1551-4D3F-BAA9-6F4EAC10F55C}" type="presParOf" srcId="{F37458CD-CE37-4931-8558-F708E6E8288E}" destId="{BAF48039-8F96-459D-94E6-0070F0482C6A}" srcOrd="8" destOrd="0" presId="urn:microsoft.com/office/officeart/2005/8/layout/arrow2"/>
    <dgm:cxn modelId="{50B3227D-DE2B-4E03-8434-F3F9E106DF2E}" type="presParOf" srcId="{F37458CD-CE37-4931-8558-F708E6E8288E}" destId="{9ACB458A-FFF6-4FD5-B698-B597F34B30F9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AC9CD3-A4EC-41A1-8305-0C2F77889A7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8188D00-6253-4A87-8D76-E7C2409D8775}">
      <dgm:prSet phldrT="[Text]" custT="1"/>
      <dgm:spPr/>
      <dgm:t>
        <a:bodyPr/>
        <a:lstStyle/>
        <a:p>
          <a:r>
            <a:rPr lang="en-US" sz="1400" dirty="0" err="1" smtClean="0"/>
            <a:t>Klasifikasi</a:t>
          </a:r>
          <a:r>
            <a:rPr lang="en-US" sz="1400" dirty="0" smtClean="0"/>
            <a:t> </a:t>
          </a:r>
          <a:r>
            <a:rPr lang="en-US" sz="1800" dirty="0" err="1" smtClean="0"/>
            <a:t>Sentimen</a:t>
          </a:r>
          <a:r>
            <a:rPr lang="en-US" sz="1800" dirty="0" smtClean="0"/>
            <a:t> Analysis </a:t>
          </a:r>
          <a:r>
            <a:rPr lang="en-US" sz="1400" dirty="0" err="1" smtClean="0"/>
            <a:t>Pilkada</a:t>
          </a:r>
          <a:r>
            <a:rPr lang="en-US" sz="1400" dirty="0" smtClean="0"/>
            <a:t> DKI 2017 </a:t>
          </a:r>
          <a:r>
            <a:rPr lang="en-US" sz="1400" dirty="0" err="1" smtClean="0"/>
            <a:t>menggunakan</a:t>
          </a:r>
          <a:r>
            <a:rPr lang="en-US" sz="1400" dirty="0" smtClean="0"/>
            <a:t> Naïve </a:t>
          </a:r>
          <a:r>
            <a:rPr lang="en-US" sz="1400" dirty="0" err="1" smtClean="0"/>
            <a:t>bayes</a:t>
          </a:r>
          <a:endParaRPr lang="en-US" sz="1400" dirty="0"/>
        </a:p>
      </dgm:t>
    </dgm:pt>
    <dgm:pt modelId="{FB261713-D32F-4C81-8FA7-06050303AED4}" type="parTrans" cxnId="{E114579F-9BD3-4FD9-ABC1-558F2A10A63A}">
      <dgm:prSet/>
      <dgm:spPr/>
      <dgm:t>
        <a:bodyPr/>
        <a:lstStyle/>
        <a:p>
          <a:endParaRPr lang="en-US"/>
        </a:p>
      </dgm:t>
    </dgm:pt>
    <dgm:pt modelId="{FBEBFFA9-D4CF-46CE-899B-CAC3AB175348}" type="sibTrans" cxnId="{E114579F-9BD3-4FD9-ABC1-558F2A10A63A}">
      <dgm:prSet/>
      <dgm:spPr/>
      <dgm:t>
        <a:bodyPr/>
        <a:lstStyle/>
        <a:p>
          <a:endParaRPr lang="en-US"/>
        </a:p>
      </dgm:t>
    </dgm:pt>
    <dgm:pt modelId="{9CAB4B61-91F4-486C-BF06-DB7C26F0A637}">
      <dgm:prSet phldrT="[Text]" custT="1"/>
      <dgm:spPr/>
      <dgm:t>
        <a:bodyPr/>
        <a:lstStyle/>
        <a:p>
          <a:r>
            <a:rPr lang="en-US" sz="1800" dirty="0" err="1" smtClean="0"/>
            <a:t>Klasterisasi</a:t>
          </a:r>
          <a:r>
            <a:rPr lang="en-US" sz="1800" dirty="0" smtClean="0"/>
            <a:t> </a:t>
          </a:r>
          <a:r>
            <a:rPr lang="en-US" sz="1400" dirty="0" smtClean="0"/>
            <a:t>tweet </a:t>
          </a:r>
          <a:r>
            <a:rPr lang="en-US" sz="1400" dirty="0" err="1" smtClean="0"/>
            <a:t>politik</a:t>
          </a:r>
          <a:r>
            <a:rPr lang="en-US" sz="1400" dirty="0" smtClean="0"/>
            <a:t> </a:t>
          </a:r>
          <a:r>
            <a:rPr lang="en-US" sz="1400" dirty="0" err="1" smtClean="0"/>
            <a:t>pada</a:t>
          </a:r>
          <a:r>
            <a:rPr lang="en-US" sz="1400" dirty="0" smtClean="0"/>
            <a:t> </a:t>
          </a:r>
          <a:r>
            <a:rPr lang="en-US" sz="1400" dirty="0" err="1" smtClean="0"/>
            <a:t>Pilkada</a:t>
          </a:r>
          <a:r>
            <a:rPr lang="en-US" sz="1400" dirty="0" smtClean="0"/>
            <a:t> 2018 </a:t>
          </a:r>
          <a:r>
            <a:rPr lang="en-US" sz="1400" dirty="0" err="1" smtClean="0"/>
            <a:t>menggunakan</a:t>
          </a:r>
          <a:r>
            <a:rPr lang="en-US" sz="1400" dirty="0" smtClean="0"/>
            <a:t> FTC</a:t>
          </a:r>
          <a:endParaRPr lang="en-US" sz="1400" dirty="0"/>
        </a:p>
      </dgm:t>
    </dgm:pt>
    <dgm:pt modelId="{A9D4D00B-778E-443B-A545-B5B03378A6EC}" type="parTrans" cxnId="{20569181-F093-4C59-A6E0-DCA031C79642}">
      <dgm:prSet/>
      <dgm:spPr/>
      <dgm:t>
        <a:bodyPr/>
        <a:lstStyle/>
        <a:p>
          <a:endParaRPr lang="en-US"/>
        </a:p>
      </dgm:t>
    </dgm:pt>
    <dgm:pt modelId="{BBC1A939-CF5C-4754-916E-EB4607C86E12}" type="sibTrans" cxnId="{20569181-F093-4C59-A6E0-DCA031C79642}">
      <dgm:prSet/>
      <dgm:spPr/>
      <dgm:t>
        <a:bodyPr/>
        <a:lstStyle/>
        <a:p>
          <a:endParaRPr lang="en-US"/>
        </a:p>
      </dgm:t>
    </dgm:pt>
    <dgm:pt modelId="{424BFE09-C357-436F-861B-820869FDBB8B}">
      <dgm:prSet phldrT="[Text]" custT="1"/>
      <dgm:spPr/>
      <dgm:t>
        <a:bodyPr/>
        <a:lstStyle/>
        <a:p>
          <a:r>
            <a:rPr lang="en-US" sz="1400" dirty="0" err="1" smtClean="0"/>
            <a:t>Klasterisasi</a:t>
          </a:r>
          <a:r>
            <a:rPr lang="en-US" sz="1400" dirty="0" smtClean="0"/>
            <a:t> tweet </a:t>
          </a:r>
          <a:r>
            <a:rPr lang="en-US" sz="1800" dirty="0" err="1" smtClean="0"/>
            <a:t>bencana</a:t>
          </a:r>
          <a:r>
            <a:rPr lang="en-US" sz="1800" dirty="0" smtClean="0"/>
            <a:t> </a:t>
          </a:r>
          <a:r>
            <a:rPr lang="en-US" sz="1800" dirty="0" err="1" smtClean="0"/>
            <a:t>alam</a:t>
          </a:r>
          <a:r>
            <a:rPr lang="en-US" sz="1800" dirty="0" smtClean="0"/>
            <a:t> </a:t>
          </a:r>
          <a:r>
            <a:rPr lang="en-US" sz="1400" dirty="0" err="1" smtClean="0"/>
            <a:t>menggunakan</a:t>
          </a:r>
          <a:r>
            <a:rPr lang="en-US" sz="1400" dirty="0" smtClean="0"/>
            <a:t> </a:t>
          </a:r>
          <a:r>
            <a:rPr lang="en-US" sz="1400" dirty="0" err="1" smtClean="0"/>
            <a:t>metode</a:t>
          </a:r>
          <a:r>
            <a:rPr lang="en-US" sz="1400" dirty="0" smtClean="0"/>
            <a:t> Weighted Maximum Capturing</a:t>
          </a:r>
          <a:endParaRPr lang="en-US" sz="1400" dirty="0"/>
        </a:p>
      </dgm:t>
    </dgm:pt>
    <dgm:pt modelId="{1ACC1059-8A9D-49B1-A497-77BE0DFF3BB8}" type="parTrans" cxnId="{69B5516F-0A1D-4203-BA7E-512EE8483025}">
      <dgm:prSet/>
      <dgm:spPr/>
      <dgm:t>
        <a:bodyPr/>
        <a:lstStyle/>
        <a:p>
          <a:endParaRPr lang="en-US"/>
        </a:p>
      </dgm:t>
    </dgm:pt>
    <dgm:pt modelId="{B76FA0D5-528A-4FBD-8D47-04005E239D32}" type="sibTrans" cxnId="{69B5516F-0A1D-4203-BA7E-512EE8483025}">
      <dgm:prSet/>
      <dgm:spPr/>
      <dgm:t>
        <a:bodyPr/>
        <a:lstStyle/>
        <a:p>
          <a:endParaRPr lang="en-US"/>
        </a:p>
      </dgm:t>
    </dgm:pt>
    <dgm:pt modelId="{307F5979-C0D2-4A31-B21D-7DC90E4D282A}">
      <dgm:prSet phldrT="[Text]" custT="1"/>
      <dgm:spPr/>
      <dgm:t>
        <a:bodyPr/>
        <a:lstStyle/>
        <a:p>
          <a:r>
            <a:rPr lang="en-US" sz="1400" dirty="0" err="1" smtClean="0"/>
            <a:t>Klasifikasi</a:t>
          </a:r>
          <a:r>
            <a:rPr lang="en-US" sz="1400" dirty="0" smtClean="0"/>
            <a:t> tweet </a:t>
          </a:r>
          <a:r>
            <a:rPr lang="en-US" sz="1600" dirty="0" err="1" smtClean="0"/>
            <a:t>banjir</a:t>
          </a:r>
          <a:r>
            <a:rPr lang="en-US" sz="1600" dirty="0" smtClean="0"/>
            <a:t> </a:t>
          </a:r>
          <a:r>
            <a:rPr lang="en-US" sz="1600" dirty="0" err="1" smtClean="0"/>
            <a:t>dan</a:t>
          </a:r>
          <a:r>
            <a:rPr lang="en-US" sz="1600" dirty="0" smtClean="0"/>
            <a:t> </a:t>
          </a:r>
          <a:r>
            <a:rPr lang="en-US" sz="1600" dirty="0" err="1" smtClean="0"/>
            <a:t>gempa</a:t>
          </a:r>
          <a:r>
            <a:rPr lang="en-US" sz="1600" dirty="0" smtClean="0"/>
            <a:t> </a:t>
          </a:r>
          <a:r>
            <a:rPr lang="en-US" sz="1600" dirty="0" err="1" smtClean="0"/>
            <a:t>bumi</a:t>
          </a:r>
          <a:r>
            <a:rPr lang="en-US" sz="1600" dirty="0" smtClean="0"/>
            <a:t> </a:t>
          </a:r>
          <a:r>
            <a:rPr lang="en-US" sz="1400" dirty="0" err="1" smtClean="0"/>
            <a:t>menggunakan</a:t>
          </a:r>
          <a:r>
            <a:rPr lang="en-US" sz="1400" dirty="0" smtClean="0"/>
            <a:t> Naïve Bayes </a:t>
          </a:r>
          <a:r>
            <a:rPr lang="en-US" sz="1400" dirty="0" err="1" smtClean="0"/>
            <a:t>pada</a:t>
          </a:r>
          <a:r>
            <a:rPr lang="en-US" sz="1400" dirty="0" smtClean="0"/>
            <a:t> BNPB</a:t>
          </a:r>
          <a:endParaRPr lang="en-US" sz="1400" dirty="0"/>
        </a:p>
      </dgm:t>
    </dgm:pt>
    <dgm:pt modelId="{696245F5-BAE2-4509-879F-585E65E083C3}" type="parTrans" cxnId="{6A1FE2EB-D46A-4FB2-A627-EB7C07942D7C}">
      <dgm:prSet/>
      <dgm:spPr/>
      <dgm:t>
        <a:bodyPr/>
        <a:lstStyle/>
        <a:p>
          <a:endParaRPr lang="en-US"/>
        </a:p>
      </dgm:t>
    </dgm:pt>
    <dgm:pt modelId="{A4DFCE17-9E64-4893-990A-8C2236343949}" type="sibTrans" cxnId="{6A1FE2EB-D46A-4FB2-A627-EB7C07942D7C}">
      <dgm:prSet/>
      <dgm:spPr/>
      <dgm:t>
        <a:bodyPr/>
        <a:lstStyle/>
        <a:p>
          <a:endParaRPr lang="en-US"/>
        </a:p>
      </dgm:t>
    </dgm:pt>
    <dgm:pt modelId="{34AFE67C-3E68-4C57-B3D2-E66FC82990AB}">
      <dgm:prSet phldrT="[Text]" custT="1"/>
      <dgm:spPr/>
      <dgm:t>
        <a:bodyPr/>
        <a:lstStyle/>
        <a:p>
          <a:r>
            <a:rPr lang="en-US" sz="1400" dirty="0" err="1" smtClean="0"/>
            <a:t>Klasifikasi</a:t>
          </a:r>
          <a:r>
            <a:rPr lang="en-US" sz="1400" dirty="0" smtClean="0"/>
            <a:t> </a:t>
          </a:r>
          <a:r>
            <a:rPr lang="en-US" sz="1400" dirty="0" err="1" smtClean="0"/>
            <a:t>Ujaran</a:t>
          </a:r>
          <a:r>
            <a:rPr lang="en-US" sz="1400" dirty="0" smtClean="0"/>
            <a:t> </a:t>
          </a:r>
          <a:r>
            <a:rPr lang="en-US" sz="1800" dirty="0" err="1" smtClean="0"/>
            <a:t>Kebencian</a:t>
          </a:r>
          <a:r>
            <a:rPr lang="en-US" sz="1800" dirty="0" smtClean="0"/>
            <a:t> </a:t>
          </a:r>
          <a:r>
            <a:rPr lang="en-US" sz="1400" dirty="0" smtClean="0"/>
            <a:t>di Twitter </a:t>
          </a:r>
          <a:r>
            <a:rPr lang="en-US" sz="1400" dirty="0" err="1" smtClean="0"/>
            <a:t>Pada</a:t>
          </a:r>
          <a:r>
            <a:rPr lang="en-US" sz="1400" dirty="0" smtClean="0"/>
            <a:t> </a:t>
          </a:r>
          <a:r>
            <a:rPr lang="en-US" sz="1400" dirty="0" err="1" smtClean="0"/>
            <a:t>Pilpres</a:t>
          </a:r>
          <a:r>
            <a:rPr lang="en-US" sz="1400" dirty="0" smtClean="0"/>
            <a:t> 2019 </a:t>
          </a:r>
          <a:r>
            <a:rPr lang="en-US" sz="1400" dirty="0" err="1" smtClean="0"/>
            <a:t>menggunakan</a:t>
          </a:r>
          <a:r>
            <a:rPr lang="en-US" sz="1400" dirty="0" smtClean="0"/>
            <a:t>  </a:t>
          </a:r>
          <a:r>
            <a:rPr lang="en-US" sz="1400" dirty="0" err="1" smtClean="0"/>
            <a:t>Backpropagation</a:t>
          </a:r>
          <a:endParaRPr lang="en-US" sz="1400" dirty="0"/>
        </a:p>
      </dgm:t>
    </dgm:pt>
    <dgm:pt modelId="{97BD70C7-B6D3-4E72-9483-0EAB0624CF95}" type="parTrans" cxnId="{A0B83DE2-202F-44EF-A9E5-AABE297AC3BB}">
      <dgm:prSet/>
      <dgm:spPr/>
      <dgm:t>
        <a:bodyPr/>
        <a:lstStyle/>
        <a:p>
          <a:endParaRPr lang="en-US"/>
        </a:p>
      </dgm:t>
    </dgm:pt>
    <dgm:pt modelId="{5AC1BCB8-73E0-4208-B972-B7D4C82F88F5}" type="sibTrans" cxnId="{A0B83DE2-202F-44EF-A9E5-AABE297AC3BB}">
      <dgm:prSet/>
      <dgm:spPr/>
      <dgm:t>
        <a:bodyPr/>
        <a:lstStyle/>
        <a:p>
          <a:endParaRPr lang="en-US"/>
        </a:p>
      </dgm:t>
    </dgm:pt>
    <dgm:pt modelId="{3BB3D55C-BF2C-449C-BE52-99ADF055C91F}">
      <dgm:prSet phldrT="[Text]"/>
      <dgm:spPr/>
      <dgm:t>
        <a:bodyPr/>
        <a:lstStyle/>
        <a:p>
          <a:r>
            <a:rPr lang="en-US" dirty="0" err="1" smtClean="0"/>
            <a:t>Penerapan</a:t>
          </a:r>
          <a:r>
            <a:rPr lang="en-US" dirty="0" smtClean="0"/>
            <a:t> NLP </a:t>
          </a:r>
          <a:r>
            <a:rPr lang="en-US" dirty="0" err="1" smtClean="0"/>
            <a:t>untuk</a:t>
          </a:r>
          <a:r>
            <a:rPr lang="en-US" dirty="0" smtClean="0"/>
            <a:t> </a:t>
          </a:r>
          <a:r>
            <a:rPr lang="en-US" dirty="0" err="1" smtClean="0"/>
            <a:t>informasi</a:t>
          </a:r>
          <a:r>
            <a:rPr lang="en-US" dirty="0" smtClean="0"/>
            <a:t> </a:t>
          </a:r>
          <a:r>
            <a:rPr lang="en-US" dirty="0" err="1" smtClean="0"/>
            <a:t>Debu</a:t>
          </a:r>
          <a:r>
            <a:rPr lang="en-US" dirty="0" smtClean="0"/>
            <a:t> </a:t>
          </a:r>
          <a:r>
            <a:rPr lang="en-US" dirty="0" err="1" smtClean="0"/>
            <a:t>Gunung</a:t>
          </a:r>
          <a:r>
            <a:rPr lang="en-US" dirty="0" smtClean="0"/>
            <a:t> </a:t>
          </a:r>
          <a:r>
            <a:rPr lang="en-US" dirty="0" err="1" smtClean="0"/>
            <a:t>Berapi</a:t>
          </a:r>
          <a:r>
            <a:rPr lang="en-US" dirty="0" smtClean="0"/>
            <a:t> </a:t>
          </a:r>
          <a:r>
            <a:rPr lang="en-US" dirty="0" err="1" smtClean="0"/>
            <a:t>pada</a:t>
          </a:r>
          <a:r>
            <a:rPr lang="en-US" dirty="0" smtClean="0"/>
            <a:t> BMKG</a:t>
          </a:r>
          <a:endParaRPr lang="en-US" dirty="0"/>
        </a:p>
      </dgm:t>
    </dgm:pt>
    <dgm:pt modelId="{25FBF387-13FD-4A06-B2AA-FE95C2AAF561}" type="parTrans" cxnId="{F83C12DA-1FB8-43CB-96E7-41FFD7DB5EC0}">
      <dgm:prSet/>
      <dgm:spPr/>
      <dgm:t>
        <a:bodyPr/>
        <a:lstStyle/>
        <a:p>
          <a:endParaRPr lang="en-US"/>
        </a:p>
      </dgm:t>
    </dgm:pt>
    <dgm:pt modelId="{25AF7181-2DC0-4B7D-8690-83E6BDE93212}" type="sibTrans" cxnId="{F83C12DA-1FB8-43CB-96E7-41FFD7DB5EC0}">
      <dgm:prSet/>
      <dgm:spPr/>
      <dgm:t>
        <a:bodyPr/>
        <a:lstStyle/>
        <a:p>
          <a:endParaRPr lang="en-US"/>
        </a:p>
      </dgm:t>
    </dgm:pt>
    <dgm:pt modelId="{C557C505-F30E-4D7C-B47A-3CD7FC978E73}" type="pres">
      <dgm:prSet presAssocID="{94AC9CD3-A4EC-41A1-8305-0C2F77889A73}" presName="CompostProcess" presStyleCnt="0">
        <dgm:presLayoutVars>
          <dgm:dir/>
          <dgm:resizeHandles val="exact"/>
        </dgm:presLayoutVars>
      </dgm:prSet>
      <dgm:spPr/>
    </dgm:pt>
    <dgm:pt modelId="{38E4D1EC-79D8-4540-A9A8-7BB8263105D6}" type="pres">
      <dgm:prSet presAssocID="{94AC9CD3-A4EC-41A1-8305-0C2F77889A73}" presName="arrow" presStyleLbl="bgShp" presStyleIdx="0" presStyleCnt="1"/>
      <dgm:spPr/>
    </dgm:pt>
    <dgm:pt modelId="{9B809604-97F3-45EC-9855-13240A4096C7}" type="pres">
      <dgm:prSet presAssocID="{94AC9CD3-A4EC-41A1-8305-0C2F77889A73}" presName="linearProcess" presStyleCnt="0"/>
      <dgm:spPr/>
    </dgm:pt>
    <dgm:pt modelId="{9BF90736-2C26-4142-93E0-185557CFF5B9}" type="pres">
      <dgm:prSet presAssocID="{B8188D00-6253-4A87-8D76-E7C2409D8775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A841E7-7CDD-468A-96BB-E18D8B785656}" type="pres">
      <dgm:prSet presAssocID="{FBEBFFA9-D4CF-46CE-899B-CAC3AB175348}" presName="sibTrans" presStyleCnt="0"/>
      <dgm:spPr/>
    </dgm:pt>
    <dgm:pt modelId="{A6DF70BC-AE3B-46A0-BD7D-26B2779F8716}" type="pres">
      <dgm:prSet presAssocID="{9CAB4B61-91F4-486C-BF06-DB7C26F0A637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B3A922-92A5-439F-B342-B550712142F1}" type="pres">
      <dgm:prSet presAssocID="{BBC1A939-CF5C-4754-916E-EB4607C86E12}" presName="sibTrans" presStyleCnt="0"/>
      <dgm:spPr/>
    </dgm:pt>
    <dgm:pt modelId="{15893C3C-A8B5-4ACF-9BC4-CEE36F6893D1}" type="pres">
      <dgm:prSet presAssocID="{424BFE09-C357-436F-861B-820869FDBB8B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6FAA11-1687-4214-8B8F-F167FE26320A}" type="pres">
      <dgm:prSet presAssocID="{B76FA0D5-528A-4FBD-8D47-04005E239D32}" presName="sibTrans" presStyleCnt="0"/>
      <dgm:spPr/>
    </dgm:pt>
    <dgm:pt modelId="{F85450FA-705F-46F1-9D1B-51F9E18F128F}" type="pres">
      <dgm:prSet presAssocID="{307F5979-C0D2-4A31-B21D-7DC90E4D282A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0EB42-CCC2-4BFC-8780-1BB2915B2CB9}" type="pres">
      <dgm:prSet presAssocID="{A4DFCE17-9E64-4893-990A-8C2236343949}" presName="sibTrans" presStyleCnt="0"/>
      <dgm:spPr/>
    </dgm:pt>
    <dgm:pt modelId="{0CC948EB-C086-4B7E-9080-BE4BB894EC26}" type="pres">
      <dgm:prSet presAssocID="{34AFE67C-3E68-4C57-B3D2-E66FC82990AB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150A0A-DA40-453A-8A12-5D3CCD8A206E}" type="pres">
      <dgm:prSet presAssocID="{5AC1BCB8-73E0-4208-B972-B7D4C82F88F5}" presName="sibTrans" presStyleCnt="0"/>
      <dgm:spPr/>
    </dgm:pt>
    <dgm:pt modelId="{1597F3DC-E170-42A6-87BE-F87844AC3721}" type="pres">
      <dgm:prSet presAssocID="{3BB3D55C-BF2C-449C-BE52-99ADF055C91F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7DDFF6-0BED-4405-9CEF-91E05692867B}" type="presOf" srcId="{3BB3D55C-BF2C-449C-BE52-99ADF055C91F}" destId="{1597F3DC-E170-42A6-87BE-F87844AC3721}" srcOrd="0" destOrd="0" presId="urn:microsoft.com/office/officeart/2005/8/layout/hProcess9"/>
    <dgm:cxn modelId="{69B5516F-0A1D-4203-BA7E-512EE8483025}" srcId="{94AC9CD3-A4EC-41A1-8305-0C2F77889A73}" destId="{424BFE09-C357-436F-861B-820869FDBB8B}" srcOrd="2" destOrd="0" parTransId="{1ACC1059-8A9D-49B1-A497-77BE0DFF3BB8}" sibTransId="{B76FA0D5-528A-4FBD-8D47-04005E239D32}"/>
    <dgm:cxn modelId="{6A1FE2EB-D46A-4FB2-A627-EB7C07942D7C}" srcId="{94AC9CD3-A4EC-41A1-8305-0C2F77889A73}" destId="{307F5979-C0D2-4A31-B21D-7DC90E4D282A}" srcOrd="3" destOrd="0" parTransId="{696245F5-BAE2-4509-879F-585E65E083C3}" sibTransId="{A4DFCE17-9E64-4893-990A-8C2236343949}"/>
    <dgm:cxn modelId="{6C001233-78B7-4064-8830-76E129BC3515}" type="presOf" srcId="{34AFE67C-3E68-4C57-B3D2-E66FC82990AB}" destId="{0CC948EB-C086-4B7E-9080-BE4BB894EC26}" srcOrd="0" destOrd="0" presId="urn:microsoft.com/office/officeart/2005/8/layout/hProcess9"/>
    <dgm:cxn modelId="{D962B2FB-0E44-4969-9AFE-48EFEC91D352}" type="presOf" srcId="{B8188D00-6253-4A87-8D76-E7C2409D8775}" destId="{9BF90736-2C26-4142-93E0-185557CFF5B9}" srcOrd="0" destOrd="0" presId="urn:microsoft.com/office/officeart/2005/8/layout/hProcess9"/>
    <dgm:cxn modelId="{20569181-F093-4C59-A6E0-DCA031C79642}" srcId="{94AC9CD3-A4EC-41A1-8305-0C2F77889A73}" destId="{9CAB4B61-91F4-486C-BF06-DB7C26F0A637}" srcOrd="1" destOrd="0" parTransId="{A9D4D00B-778E-443B-A545-B5B03378A6EC}" sibTransId="{BBC1A939-CF5C-4754-916E-EB4607C86E12}"/>
    <dgm:cxn modelId="{E114579F-9BD3-4FD9-ABC1-558F2A10A63A}" srcId="{94AC9CD3-A4EC-41A1-8305-0C2F77889A73}" destId="{B8188D00-6253-4A87-8D76-E7C2409D8775}" srcOrd="0" destOrd="0" parTransId="{FB261713-D32F-4C81-8FA7-06050303AED4}" sibTransId="{FBEBFFA9-D4CF-46CE-899B-CAC3AB175348}"/>
    <dgm:cxn modelId="{F83C12DA-1FB8-43CB-96E7-41FFD7DB5EC0}" srcId="{94AC9CD3-A4EC-41A1-8305-0C2F77889A73}" destId="{3BB3D55C-BF2C-449C-BE52-99ADF055C91F}" srcOrd="5" destOrd="0" parTransId="{25FBF387-13FD-4A06-B2AA-FE95C2AAF561}" sibTransId="{25AF7181-2DC0-4B7D-8690-83E6BDE93212}"/>
    <dgm:cxn modelId="{A0B83DE2-202F-44EF-A9E5-AABE297AC3BB}" srcId="{94AC9CD3-A4EC-41A1-8305-0C2F77889A73}" destId="{34AFE67C-3E68-4C57-B3D2-E66FC82990AB}" srcOrd="4" destOrd="0" parTransId="{97BD70C7-B6D3-4E72-9483-0EAB0624CF95}" sibTransId="{5AC1BCB8-73E0-4208-B972-B7D4C82F88F5}"/>
    <dgm:cxn modelId="{0C4BED84-91F8-48A6-98CA-5546035C099B}" type="presOf" srcId="{307F5979-C0D2-4A31-B21D-7DC90E4D282A}" destId="{F85450FA-705F-46F1-9D1B-51F9E18F128F}" srcOrd="0" destOrd="0" presId="urn:microsoft.com/office/officeart/2005/8/layout/hProcess9"/>
    <dgm:cxn modelId="{173FCF7C-8409-442E-B56A-0934949EB1C0}" type="presOf" srcId="{94AC9CD3-A4EC-41A1-8305-0C2F77889A73}" destId="{C557C505-F30E-4D7C-B47A-3CD7FC978E73}" srcOrd="0" destOrd="0" presId="urn:microsoft.com/office/officeart/2005/8/layout/hProcess9"/>
    <dgm:cxn modelId="{F5EF4089-0A6A-426A-AF81-05D26A0F7C05}" type="presOf" srcId="{424BFE09-C357-436F-861B-820869FDBB8B}" destId="{15893C3C-A8B5-4ACF-9BC4-CEE36F6893D1}" srcOrd="0" destOrd="0" presId="urn:microsoft.com/office/officeart/2005/8/layout/hProcess9"/>
    <dgm:cxn modelId="{B8194C68-9EFA-41B8-BB14-D168698DCD7B}" type="presOf" srcId="{9CAB4B61-91F4-486C-BF06-DB7C26F0A637}" destId="{A6DF70BC-AE3B-46A0-BD7D-26B2779F8716}" srcOrd="0" destOrd="0" presId="urn:microsoft.com/office/officeart/2005/8/layout/hProcess9"/>
    <dgm:cxn modelId="{92354554-836B-4404-BC79-A5D6EE1B1B61}" type="presParOf" srcId="{C557C505-F30E-4D7C-B47A-3CD7FC978E73}" destId="{38E4D1EC-79D8-4540-A9A8-7BB8263105D6}" srcOrd="0" destOrd="0" presId="urn:microsoft.com/office/officeart/2005/8/layout/hProcess9"/>
    <dgm:cxn modelId="{23DDC227-05F7-42A8-A87E-B136A69E30D8}" type="presParOf" srcId="{C557C505-F30E-4D7C-B47A-3CD7FC978E73}" destId="{9B809604-97F3-45EC-9855-13240A4096C7}" srcOrd="1" destOrd="0" presId="urn:microsoft.com/office/officeart/2005/8/layout/hProcess9"/>
    <dgm:cxn modelId="{D5A544BF-2C1E-45EA-89E7-013C99A36779}" type="presParOf" srcId="{9B809604-97F3-45EC-9855-13240A4096C7}" destId="{9BF90736-2C26-4142-93E0-185557CFF5B9}" srcOrd="0" destOrd="0" presId="urn:microsoft.com/office/officeart/2005/8/layout/hProcess9"/>
    <dgm:cxn modelId="{B5D124C1-B545-416F-8A14-817EB9C39E43}" type="presParOf" srcId="{9B809604-97F3-45EC-9855-13240A4096C7}" destId="{04A841E7-7CDD-468A-96BB-E18D8B785656}" srcOrd="1" destOrd="0" presId="urn:microsoft.com/office/officeart/2005/8/layout/hProcess9"/>
    <dgm:cxn modelId="{09EB8C0E-FFFD-4BE1-810F-EBF88603B906}" type="presParOf" srcId="{9B809604-97F3-45EC-9855-13240A4096C7}" destId="{A6DF70BC-AE3B-46A0-BD7D-26B2779F8716}" srcOrd="2" destOrd="0" presId="urn:microsoft.com/office/officeart/2005/8/layout/hProcess9"/>
    <dgm:cxn modelId="{89BAF213-02CB-4718-8612-E7B7D7035ED5}" type="presParOf" srcId="{9B809604-97F3-45EC-9855-13240A4096C7}" destId="{41B3A922-92A5-439F-B342-B550712142F1}" srcOrd="3" destOrd="0" presId="urn:microsoft.com/office/officeart/2005/8/layout/hProcess9"/>
    <dgm:cxn modelId="{380634D9-07F2-4405-B4E2-33F0B618E298}" type="presParOf" srcId="{9B809604-97F3-45EC-9855-13240A4096C7}" destId="{15893C3C-A8B5-4ACF-9BC4-CEE36F6893D1}" srcOrd="4" destOrd="0" presId="urn:microsoft.com/office/officeart/2005/8/layout/hProcess9"/>
    <dgm:cxn modelId="{1CC41F00-F8FE-4A31-AEE1-AD34B84BCA07}" type="presParOf" srcId="{9B809604-97F3-45EC-9855-13240A4096C7}" destId="{156FAA11-1687-4214-8B8F-F167FE26320A}" srcOrd="5" destOrd="0" presId="urn:microsoft.com/office/officeart/2005/8/layout/hProcess9"/>
    <dgm:cxn modelId="{C2E17536-3A5A-44F6-B7E3-A79F28339C0C}" type="presParOf" srcId="{9B809604-97F3-45EC-9855-13240A4096C7}" destId="{F85450FA-705F-46F1-9D1B-51F9E18F128F}" srcOrd="6" destOrd="0" presId="urn:microsoft.com/office/officeart/2005/8/layout/hProcess9"/>
    <dgm:cxn modelId="{9BB76940-C5D5-4535-815B-F2EFBD600C46}" type="presParOf" srcId="{9B809604-97F3-45EC-9855-13240A4096C7}" destId="{73D0EB42-CCC2-4BFC-8780-1BB2915B2CB9}" srcOrd="7" destOrd="0" presId="urn:microsoft.com/office/officeart/2005/8/layout/hProcess9"/>
    <dgm:cxn modelId="{1ADBCBD4-BE4C-4306-A3C2-52F357885C60}" type="presParOf" srcId="{9B809604-97F3-45EC-9855-13240A4096C7}" destId="{0CC948EB-C086-4B7E-9080-BE4BB894EC26}" srcOrd="8" destOrd="0" presId="urn:microsoft.com/office/officeart/2005/8/layout/hProcess9"/>
    <dgm:cxn modelId="{BE21262A-3247-4F67-9559-DBA4B8F8788A}" type="presParOf" srcId="{9B809604-97F3-45EC-9855-13240A4096C7}" destId="{97150A0A-DA40-453A-8A12-5D3CCD8A206E}" srcOrd="9" destOrd="0" presId="urn:microsoft.com/office/officeart/2005/8/layout/hProcess9"/>
    <dgm:cxn modelId="{278DE1F9-365B-4DA3-81E1-BDA2D9A11A3A}" type="presParOf" srcId="{9B809604-97F3-45EC-9855-13240A4096C7}" destId="{1597F3DC-E170-42A6-87BE-F87844AC3721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4AC9CD3-A4EC-41A1-8305-0C2F77889A7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8188D00-6253-4A87-8D76-E7C2409D8775}">
      <dgm:prSet phldrT="[Text]"/>
      <dgm:spPr/>
      <dgm:t>
        <a:bodyPr/>
        <a:lstStyle/>
        <a:p>
          <a:r>
            <a:rPr lang="en-US" dirty="0" err="1" smtClean="0"/>
            <a:t>Klasifikasi</a:t>
          </a:r>
          <a:r>
            <a:rPr lang="en-US" dirty="0" smtClean="0"/>
            <a:t> Tweet Status </a:t>
          </a:r>
          <a:r>
            <a:rPr lang="en-US" dirty="0" err="1" smtClean="0"/>
            <a:t>Pasien</a:t>
          </a:r>
          <a:r>
            <a:rPr lang="en-US" dirty="0" smtClean="0"/>
            <a:t> (ODP, PDP, OTG) </a:t>
          </a:r>
          <a:r>
            <a:rPr lang="en-US" dirty="0" err="1" smtClean="0"/>
            <a:t>dalam</a:t>
          </a:r>
          <a:r>
            <a:rPr lang="en-US" dirty="0" smtClean="0"/>
            <a:t> </a:t>
          </a:r>
          <a:r>
            <a:rPr lang="en-US" dirty="0" err="1" smtClean="0"/>
            <a:t>masa</a:t>
          </a:r>
          <a:r>
            <a:rPr lang="en-US" dirty="0" smtClean="0"/>
            <a:t> </a:t>
          </a:r>
          <a:r>
            <a:rPr lang="en-US" dirty="0" err="1" smtClean="0"/>
            <a:t>Pandemi</a:t>
          </a:r>
          <a:r>
            <a:rPr lang="en-US" dirty="0" smtClean="0"/>
            <a:t> Covid-19 </a:t>
          </a:r>
          <a:r>
            <a:rPr lang="en-US" dirty="0" err="1" smtClean="0"/>
            <a:t>Menggunakan</a:t>
          </a:r>
          <a:r>
            <a:rPr lang="en-US" dirty="0" smtClean="0"/>
            <a:t> C4.5</a:t>
          </a:r>
          <a:endParaRPr lang="en-US" dirty="0"/>
        </a:p>
      </dgm:t>
    </dgm:pt>
    <dgm:pt modelId="{FB261713-D32F-4C81-8FA7-06050303AED4}" type="parTrans" cxnId="{E114579F-9BD3-4FD9-ABC1-558F2A10A63A}">
      <dgm:prSet/>
      <dgm:spPr/>
      <dgm:t>
        <a:bodyPr/>
        <a:lstStyle/>
        <a:p>
          <a:endParaRPr lang="en-US"/>
        </a:p>
      </dgm:t>
    </dgm:pt>
    <dgm:pt modelId="{FBEBFFA9-D4CF-46CE-899B-CAC3AB175348}" type="sibTrans" cxnId="{E114579F-9BD3-4FD9-ABC1-558F2A10A63A}">
      <dgm:prSet/>
      <dgm:spPr/>
      <dgm:t>
        <a:bodyPr/>
        <a:lstStyle/>
        <a:p>
          <a:endParaRPr lang="en-US"/>
        </a:p>
      </dgm:t>
    </dgm:pt>
    <dgm:pt modelId="{9CAB4B61-91F4-486C-BF06-DB7C26F0A637}">
      <dgm:prSet phldrT="[Text]"/>
      <dgm:spPr/>
      <dgm:t>
        <a:bodyPr/>
        <a:lstStyle/>
        <a:p>
          <a:r>
            <a:rPr lang="en-US" dirty="0" err="1" smtClean="0"/>
            <a:t>Deteksi</a:t>
          </a:r>
          <a:r>
            <a:rPr lang="en-US" dirty="0" smtClean="0"/>
            <a:t> trending topic </a:t>
          </a:r>
          <a:r>
            <a:rPr lang="en-US" dirty="0" err="1" smtClean="0"/>
            <a:t>pada</a:t>
          </a:r>
          <a:r>
            <a:rPr lang="en-US" dirty="0" smtClean="0"/>
            <a:t> </a:t>
          </a:r>
          <a:r>
            <a:rPr lang="en-US" dirty="0" err="1" smtClean="0"/>
            <a:t>Masa</a:t>
          </a:r>
          <a:r>
            <a:rPr lang="en-US" dirty="0" smtClean="0"/>
            <a:t> </a:t>
          </a:r>
          <a:r>
            <a:rPr lang="en-US" dirty="0" err="1" smtClean="0"/>
            <a:t>Pandemi</a:t>
          </a:r>
          <a:r>
            <a:rPr lang="en-US" dirty="0" smtClean="0"/>
            <a:t> Covid-19 </a:t>
          </a:r>
          <a:r>
            <a:rPr lang="en-US" dirty="0" err="1" smtClean="0"/>
            <a:t>menggunakan</a:t>
          </a:r>
          <a:r>
            <a:rPr lang="en-US" dirty="0" smtClean="0"/>
            <a:t> BN-Grams &amp; Soft Frequent Pattern Mining</a:t>
          </a:r>
          <a:endParaRPr lang="en-US" dirty="0"/>
        </a:p>
      </dgm:t>
    </dgm:pt>
    <dgm:pt modelId="{A9D4D00B-778E-443B-A545-B5B03378A6EC}" type="parTrans" cxnId="{20569181-F093-4C59-A6E0-DCA031C79642}">
      <dgm:prSet/>
      <dgm:spPr/>
      <dgm:t>
        <a:bodyPr/>
        <a:lstStyle/>
        <a:p>
          <a:endParaRPr lang="en-US"/>
        </a:p>
      </dgm:t>
    </dgm:pt>
    <dgm:pt modelId="{BBC1A939-CF5C-4754-916E-EB4607C86E12}" type="sibTrans" cxnId="{20569181-F093-4C59-A6E0-DCA031C79642}">
      <dgm:prSet/>
      <dgm:spPr/>
      <dgm:t>
        <a:bodyPr/>
        <a:lstStyle/>
        <a:p>
          <a:endParaRPr lang="en-US"/>
        </a:p>
      </dgm:t>
    </dgm:pt>
    <dgm:pt modelId="{307F5979-C0D2-4A31-B21D-7DC90E4D282A}">
      <dgm:prSet phldrT="[Text]"/>
      <dgm:spPr/>
      <dgm:t>
        <a:bodyPr/>
        <a:lstStyle/>
        <a:p>
          <a:r>
            <a:rPr lang="en-US" dirty="0" err="1" smtClean="0"/>
            <a:t>Klasifikasi</a:t>
          </a:r>
          <a:r>
            <a:rPr lang="en-US" dirty="0" smtClean="0"/>
            <a:t> tweet </a:t>
          </a:r>
          <a:r>
            <a:rPr lang="en-US" dirty="0" err="1" smtClean="0"/>
            <a:t>Pengangguran</a:t>
          </a:r>
          <a:r>
            <a:rPr lang="en-US" dirty="0" smtClean="0"/>
            <a:t> </a:t>
          </a:r>
          <a:r>
            <a:rPr lang="en-US" dirty="0" err="1" smtClean="0"/>
            <a:t>pada</a:t>
          </a:r>
          <a:r>
            <a:rPr lang="en-US" dirty="0" smtClean="0"/>
            <a:t> </a:t>
          </a:r>
          <a:r>
            <a:rPr lang="en-US" dirty="0" err="1" smtClean="0"/>
            <a:t>Masa</a:t>
          </a:r>
          <a:r>
            <a:rPr lang="en-US" dirty="0" smtClean="0"/>
            <a:t> Covid-19 </a:t>
          </a:r>
          <a:r>
            <a:rPr lang="en-US" dirty="0" err="1" smtClean="0"/>
            <a:t>dengan</a:t>
          </a:r>
          <a:r>
            <a:rPr lang="en-US" dirty="0" smtClean="0"/>
            <a:t> Naïve Bayes</a:t>
          </a:r>
          <a:endParaRPr lang="en-US" dirty="0"/>
        </a:p>
      </dgm:t>
    </dgm:pt>
    <dgm:pt modelId="{696245F5-BAE2-4509-879F-585E65E083C3}" type="parTrans" cxnId="{6A1FE2EB-D46A-4FB2-A627-EB7C07942D7C}">
      <dgm:prSet/>
      <dgm:spPr/>
      <dgm:t>
        <a:bodyPr/>
        <a:lstStyle/>
        <a:p>
          <a:endParaRPr lang="en-US"/>
        </a:p>
      </dgm:t>
    </dgm:pt>
    <dgm:pt modelId="{A4DFCE17-9E64-4893-990A-8C2236343949}" type="sibTrans" cxnId="{6A1FE2EB-D46A-4FB2-A627-EB7C07942D7C}">
      <dgm:prSet/>
      <dgm:spPr/>
      <dgm:t>
        <a:bodyPr/>
        <a:lstStyle/>
        <a:p>
          <a:endParaRPr lang="en-US"/>
        </a:p>
      </dgm:t>
    </dgm:pt>
    <dgm:pt modelId="{FE6DBC66-63C9-43D0-ACD4-F02E7EC1DC5F}">
      <dgm:prSet phldrT="[Text]"/>
      <dgm:spPr/>
      <dgm:t>
        <a:bodyPr/>
        <a:lstStyle/>
        <a:p>
          <a:r>
            <a:rPr lang="en-US" dirty="0" err="1" smtClean="0"/>
            <a:t>Deteksi</a:t>
          </a:r>
          <a:r>
            <a:rPr lang="en-US" dirty="0" smtClean="0"/>
            <a:t> trending topic </a:t>
          </a:r>
          <a:r>
            <a:rPr lang="en-US" dirty="0" err="1" smtClean="0"/>
            <a:t>pada</a:t>
          </a:r>
          <a:r>
            <a:rPr lang="en-US" dirty="0" smtClean="0"/>
            <a:t> </a:t>
          </a:r>
          <a:r>
            <a:rPr lang="en-US" dirty="0" err="1" smtClean="0"/>
            <a:t>Masa</a:t>
          </a:r>
          <a:r>
            <a:rPr lang="en-US" dirty="0" smtClean="0"/>
            <a:t> </a:t>
          </a:r>
          <a:r>
            <a:rPr lang="en-US" dirty="0" err="1" smtClean="0"/>
            <a:t>Pandemi</a:t>
          </a:r>
          <a:r>
            <a:rPr lang="en-US" dirty="0" smtClean="0"/>
            <a:t> Covid-19 </a:t>
          </a:r>
          <a:r>
            <a:rPr lang="en-US" dirty="0" err="1" smtClean="0"/>
            <a:t>menggunakan</a:t>
          </a:r>
          <a:r>
            <a:rPr lang="en-US" dirty="0" smtClean="0"/>
            <a:t> Weighted Maximum Capturing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Jaccard</a:t>
          </a:r>
          <a:r>
            <a:rPr lang="en-US" dirty="0" smtClean="0"/>
            <a:t> Similarity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Apriori</a:t>
          </a:r>
          <a:r>
            <a:rPr lang="en-US" dirty="0" smtClean="0"/>
            <a:t> </a:t>
          </a:r>
          <a:endParaRPr lang="en-US" dirty="0"/>
        </a:p>
      </dgm:t>
    </dgm:pt>
    <dgm:pt modelId="{0FE36591-C0D1-4421-8956-6C625157C94D}" type="parTrans" cxnId="{EC1DA20E-FD43-4E58-8C35-84D0A489ED54}">
      <dgm:prSet/>
      <dgm:spPr/>
      <dgm:t>
        <a:bodyPr/>
        <a:lstStyle/>
        <a:p>
          <a:endParaRPr lang="en-US"/>
        </a:p>
      </dgm:t>
    </dgm:pt>
    <dgm:pt modelId="{B7247D28-A7A6-408E-83CE-E6EE3BFA8447}" type="sibTrans" cxnId="{EC1DA20E-FD43-4E58-8C35-84D0A489ED54}">
      <dgm:prSet/>
      <dgm:spPr/>
      <dgm:t>
        <a:bodyPr/>
        <a:lstStyle/>
        <a:p>
          <a:endParaRPr lang="en-US"/>
        </a:p>
      </dgm:t>
    </dgm:pt>
    <dgm:pt modelId="{620652FA-2138-473B-A79F-8C909681FB7E}">
      <dgm:prSet phldrT="[Text]"/>
      <dgm:spPr/>
      <dgm:t>
        <a:bodyPr/>
        <a:lstStyle/>
        <a:p>
          <a:r>
            <a:rPr lang="en-US" dirty="0" err="1" smtClean="0"/>
            <a:t>Deteksi</a:t>
          </a:r>
          <a:r>
            <a:rPr lang="en-US" dirty="0" smtClean="0"/>
            <a:t> Hoax </a:t>
          </a:r>
          <a:r>
            <a:rPr lang="en-US" dirty="0" err="1" smtClean="0"/>
            <a:t>pada</a:t>
          </a:r>
          <a:r>
            <a:rPr lang="en-US" dirty="0" smtClean="0"/>
            <a:t> </a:t>
          </a:r>
          <a:r>
            <a:rPr lang="en-US" dirty="0" err="1" smtClean="0"/>
            <a:t>masa</a:t>
          </a:r>
          <a:r>
            <a:rPr lang="en-US" dirty="0" smtClean="0"/>
            <a:t> </a:t>
          </a:r>
          <a:r>
            <a:rPr lang="en-US" dirty="0" err="1" smtClean="0"/>
            <a:t>Pandemi</a:t>
          </a:r>
          <a:r>
            <a:rPr lang="en-US" dirty="0" smtClean="0"/>
            <a:t> Covid-19 </a:t>
          </a:r>
          <a:r>
            <a:rPr lang="en-US" dirty="0" err="1" smtClean="0"/>
            <a:t>menggunakan</a:t>
          </a:r>
          <a:r>
            <a:rPr lang="en-US" dirty="0" smtClean="0"/>
            <a:t> Multinomial Naïve Bayes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seleksi</a:t>
          </a:r>
          <a:r>
            <a:rPr lang="en-US" dirty="0" smtClean="0"/>
            <a:t> </a:t>
          </a:r>
          <a:r>
            <a:rPr lang="en-US" dirty="0" err="1" smtClean="0"/>
            <a:t>Fitur</a:t>
          </a:r>
          <a:r>
            <a:rPr lang="en-US" dirty="0" smtClean="0"/>
            <a:t> Information Gain</a:t>
          </a:r>
          <a:endParaRPr lang="en-US" dirty="0"/>
        </a:p>
      </dgm:t>
    </dgm:pt>
    <dgm:pt modelId="{0E1575FD-53A9-4D3E-B414-3ACFC7D4A58D}" type="parTrans" cxnId="{BAFDC05C-624C-42C9-A5A9-812F27C6A415}">
      <dgm:prSet/>
      <dgm:spPr/>
      <dgm:t>
        <a:bodyPr/>
        <a:lstStyle/>
        <a:p>
          <a:endParaRPr lang="en-US"/>
        </a:p>
      </dgm:t>
    </dgm:pt>
    <dgm:pt modelId="{607B14CE-2A4D-4F0F-8152-E423D9BF9170}" type="sibTrans" cxnId="{BAFDC05C-624C-42C9-A5A9-812F27C6A415}">
      <dgm:prSet/>
      <dgm:spPr/>
      <dgm:t>
        <a:bodyPr/>
        <a:lstStyle/>
        <a:p>
          <a:endParaRPr lang="en-US"/>
        </a:p>
      </dgm:t>
    </dgm:pt>
    <dgm:pt modelId="{C557C505-F30E-4D7C-B47A-3CD7FC978E73}" type="pres">
      <dgm:prSet presAssocID="{94AC9CD3-A4EC-41A1-8305-0C2F77889A73}" presName="CompostProcess" presStyleCnt="0">
        <dgm:presLayoutVars>
          <dgm:dir/>
          <dgm:resizeHandles val="exact"/>
        </dgm:presLayoutVars>
      </dgm:prSet>
      <dgm:spPr/>
    </dgm:pt>
    <dgm:pt modelId="{38E4D1EC-79D8-4540-A9A8-7BB8263105D6}" type="pres">
      <dgm:prSet presAssocID="{94AC9CD3-A4EC-41A1-8305-0C2F77889A73}" presName="arrow" presStyleLbl="bgShp" presStyleIdx="0" presStyleCnt="1"/>
      <dgm:spPr/>
    </dgm:pt>
    <dgm:pt modelId="{9B809604-97F3-45EC-9855-13240A4096C7}" type="pres">
      <dgm:prSet presAssocID="{94AC9CD3-A4EC-41A1-8305-0C2F77889A73}" presName="linearProcess" presStyleCnt="0"/>
      <dgm:spPr/>
    </dgm:pt>
    <dgm:pt modelId="{9BF90736-2C26-4142-93E0-185557CFF5B9}" type="pres">
      <dgm:prSet presAssocID="{B8188D00-6253-4A87-8D76-E7C2409D8775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A841E7-7CDD-468A-96BB-E18D8B785656}" type="pres">
      <dgm:prSet presAssocID="{FBEBFFA9-D4CF-46CE-899B-CAC3AB175348}" presName="sibTrans" presStyleCnt="0"/>
      <dgm:spPr/>
    </dgm:pt>
    <dgm:pt modelId="{A6DF70BC-AE3B-46A0-BD7D-26B2779F8716}" type="pres">
      <dgm:prSet presAssocID="{9CAB4B61-91F4-486C-BF06-DB7C26F0A637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B3A922-92A5-439F-B342-B550712142F1}" type="pres">
      <dgm:prSet presAssocID="{BBC1A939-CF5C-4754-916E-EB4607C86E12}" presName="sibTrans" presStyleCnt="0"/>
      <dgm:spPr/>
    </dgm:pt>
    <dgm:pt modelId="{F85450FA-705F-46F1-9D1B-51F9E18F128F}" type="pres">
      <dgm:prSet presAssocID="{307F5979-C0D2-4A31-B21D-7DC90E4D282A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0EB42-CCC2-4BFC-8780-1BB2915B2CB9}" type="pres">
      <dgm:prSet presAssocID="{A4DFCE17-9E64-4893-990A-8C2236343949}" presName="sibTrans" presStyleCnt="0"/>
      <dgm:spPr/>
    </dgm:pt>
    <dgm:pt modelId="{2C1C90F4-18AC-4EB7-98D0-1C52429960FE}" type="pres">
      <dgm:prSet presAssocID="{FE6DBC66-63C9-43D0-ACD4-F02E7EC1DC5F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81BBE-78AE-4332-B816-3080356E687A}" type="pres">
      <dgm:prSet presAssocID="{B7247D28-A7A6-408E-83CE-E6EE3BFA8447}" presName="sibTrans" presStyleCnt="0"/>
      <dgm:spPr/>
    </dgm:pt>
    <dgm:pt modelId="{29BF3863-8772-426F-BD4F-A1784D0D15B9}" type="pres">
      <dgm:prSet presAssocID="{620652FA-2138-473B-A79F-8C909681FB7E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94C74D-ADB8-472C-A877-D10A3A496F9C}" type="presOf" srcId="{620652FA-2138-473B-A79F-8C909681FB7E}" destId="{29BF3863-8772-426F-BD4F-A1784D0D15B9}" srcOrd="0" destOrd="0" presId="urn:microsoft.com/office/officeart/2005/8/layout/hProcess9"/>
    <dgm:cxn modelId="{EC1DA20E-FD43-4E58-8C35-84D0A489ED54}" srcId="{94AC9CD3-A4EC-41A1-8305-0C2F77889A73}" destId="{FE6DBC66-63C9-43D0-ACD4-F02E7EC1DC5F}" srcOrd="3" destOrd="0" parTransId="{0FE36591-C0D1-4421-8956-6C625157C94D}" sibTransId="{B7247D28-A7A6-408E-83CE-E6EE3BFA8447}"/>
    <dgm:cxn modelId="{E114579F-9BD3-4FD9-ABC1-558F2A10A63A}" srcId="{94AC9CD3-A4EC-41A1-8305-0C2F77889A73}" destId="{B8188D00-6253-4A87-8D76-E7C2409D8775}" srcOrd="0" destOrd="0" parTransId="{FB261713-D32F-4C81-8FA7-06050303AED4}" sibTransId="{FBEBFFA9-D4CF-46CE-899B-CAC3AB175348}"/>
    <dgm:cxn modelId="{6A1FE2EB-D46A-4FB2-A627-EB7C07942D7C}" srcId="{94AC9CD3-A4EC-41A1-8305-0C2F77889A73}" destId="{307F5979-C0D2-4A31-B21D-7DC90E4D282A}" srcOrd="2" destOrd="0" parTransId="{696245F5-BAE2-4509-879F-585E65E083C3}" sibTransId="{A4DFCE17-9E64-4893-990A-8C2236343949}"/>
    <dgm:cxn modelId="{BAFDC05C-624C-42C9-A5A9-812F27C6A415}" srcId="{94AC9CD3-A4EC-41A1-8305-0C2F77889A73}" destId="{620652FA-2138-473B-A79F-8C909681FB7E}" srcOrd="4" destOrd="0" parTransId="{0E1575FD-53A9-4D3E-B414-3ACFC7D4A58D}" sibTransId="{607B14CE-2A4D-4F0F-8152-E423D9BF9170}"/>
    <dgm:cxn modelId="{E7859D6E-1E2C-406E-A60C-2A9C49C97E38}" type="presOf" srcId="{94AC9CD3-A4EC-41A1-8305-0C2F77889A73}" destId="{C557C505-F30E-4D7C-B47A-3CD7FC978E73}" srcOrd="0" destOrd="0" presId="urn:microsoft.com/office/officeart/2005/8/layout/hProcess9"/>
    <dgm:cxn modelId="{96D26617-E1B3-4513-B621-CC419C283F38}" type="presOf" srcId="{9CAB4B61-91F4-486C-BF06-DB7C26F0A637}" destId="{A6DF70BC-AE3B-46A0-BD7D-26B2779F8716}" srcOrd="0" destOrd="0" presId="urn:microsoft.com/office/officeart/2005/8/layout/hProcess9"/>
    <dgm:cxn modelId="{20569181-F093-4C59-A6E0-DCA031C79642}" srcId="{94AC9CD3-A4EC-41A1-8305-0C2F77889A73}" destId="{9CAB4B61-91F4-486C-BF06-DB7C26F0A637}" srcOrd="1" destOrd="0" parTransId="{A9D4D00B-778E-443B-A545-B5B03378A6EC}" sibTransId="{BBC1A939-CF5C-4754-916E-EB4607C86E12}"/>
    <dgm:cxn modelId="{DF69524B-B1E4-4BEF-813C-E0931FE37C77}" type="presOf" srcId="{B8188D00-6253-4A87-8D76-E7C2409D8775}" destId="{9BF90736-2C26-4142-93E0-185557CFF5B9}" srcOrd="0" destOrd="0" presId="urn:microsoft.com/office/officeart/2005/8/layout/hProcess9"/>
    <dgm:cxn modelId="{3CAD131E-BE19-4CED-B3C0-CFAB3DF7C5E9}" type="presOf" srcId="{307F5979-C0D2-4A31-B21D-7DC90E4D282A}" destId="{F85450FA-705F-46F1-9D1B-51F9E18F128F}" srcOrd="0" destOrd="0" presId="urn:microsoft.com/office/officeart/2005/8/layout/hProcess9"/>
    <dgm:cxn modelId="{A7600D3D-B63F-468E-A93F-B442728226E4}" type="presOf" srcId="{FE6DBC66-63C9-43D0-ACD4-F02E7EC1DC5F}" destId="{2C1C90F4-18AC-4EB7-98D0-1C52429960FE}" srcOrd="0" destOrd="0" presId="urn:microsoft.com/office/officeart/2005/8/layout/hProcess9"/>
    <dgm:cxn modelId="{9A249928-9578-4A8A-9ED0-3C723FC29304}" type="presParOf" srcId="{C557C505-F30E-4D7C-B47A-3CD7FC978E73}" destId="{38E4D1EC-79D8-4540-A9A8-7BB8263105D6}" srcOrd="0" destOrd="0" presId="urn:microsoft.com/office/officeart/2005/8/layout/hProcess9"/>
    <dgm:cxn modelId="{4CAA7742-1E9A-4FAB-ABC9-FC97B98BF79F}" type="presParOf" srcId="{C557C505-F30E-4D7C-B47A-3CD7FC978E73}" destId="{9B809604-97F3-45EC-9855-13240A4096C7}" srcOrd="1" destOrd="0" presId="urn:microsoft.com/office/officeart/2005/8/layout/hProcess9"/>
    <dgm:cxn modelId="{4B3B18B8-272B-444D-8F19-AC2CB16071CC}" type="presParOf" srcId="{9B809604-97F3-45EC-9855-13240A4096C7}" destId="{9BF90736-2C26-4142-93E0-185557CFF5B9}" srcOrd="0" destOrd="0" presId="urn:microsoft.com/office/officeart/2005/8/layout/hProcess9"/>
    <dgm:cxn modelId="{3CAB19A8-E154-4809-BF10-E56589ED7302}" type="presParOf" srcId="{9B809604-97F3-45EC-9855-13240A4096C7}" destId="{04A841E7-7CDD-468A-96BB-E18D8B785656}" srcOrd="1" destOrd="0" presId="urn:microsoft.com/office/officeart/2005/8/layout/hProcess9"/>
    <dgm:cxn modelId="{63BEF6BC-F270-479D-A19A-4008C9436830}" type="presParOf" srcId="{9B809604-97F3-45EC-9855-13240A4096C7}" destId="{A6DF70BC-AE3B-46A0-BD7D-26B2779F8716}" srcOrd="2" destOrd="0" presId="urn:microsoft.com/office/officeart/2005/8/layout/hProcess9"/>
    <dgm:cxn modelId="{0345B091-94F6-48AB-9CD3-834C2BCCE1D2}" type="presParOf" srcId="{9B809604-97F3-45EC-9855-13240A4096C7}" destId="{41B3A922-92A5-439F-B342-B550712142F1}" srcOrd="3" destOrd="0" presId="urn:microsoft.com/office/officeart/2005/8/layout/hProcess9"/>
    <dgm:cxn modelId="{418D7760-9419-43DC-B9AC-28014BA0ED0C}" type="presParOf" srcId="{9B809604-97F3-45EC-9855-13240A4096C7}" destId="{F85450FA-705F-46F1-9D1B-51F9E18F128F}" srcOrd="4" destOrd="0" presId="urn:microsoft.com/office/officeart/2005/8/layout/hProcess9"/>
    <dgm:cxn modelId="{D190E3C5-1386-405E-90BD-D3AED98EC070}" type="presParOf" srcId="{9B809604-97F3-45EC-9855-13240A4096C7}" destId="{73D0EB42-CCC2-4BFC-8780-1BB2915B2CB9}" srcOrd="5" destOrd="0" presId="urn:microsoft.com/office/officeart/2005/8/layout/hProcess9"/>
    <dgm:cxn modelId="{538ED525-022E-4281-80BB-B07F42ED7881}" type="presParOf" srcId="{9B809604-97F3-45EC-9855-13240A4096C7}" destId="{2C1C90F4-18AC-4EB7-98D0-1C52429960FE}" srcOrd="6" destOrd="0" presId="urn:microsoft.com/office/officeart/2005/8/layout/hProcess9"/>
    <dgm:cxn modelId="{CFA88801-A70E-4E75-B832-28B7CDF4277F}" type="presParOf" srcId="{9B809604-97F3-45EC-9855-13240A4096C7}" destId="{9E381BBE-78AE-4332-B816-3080356E687A}" srcOrd="7" destOrd="0" presId="urn:microsoft.com/office/officeart/2005/8/layout/hProcess9"/>
    <dgm:cxn modelId="{45044A29-6624-4520-83AE-1E7A40CFD7CA}" type="presParOf" srcId="{9B809604-97F3-45EC-9855-13240A4096C7}" destId="{29BF3863-8772-426F-BD4F-A1784D0D15B9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422E805-D5EF-4538-9811-9E3CFAE57D0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C2FE0B-19FA-440B-98EF-B99902762122}">
      <dgm:prSet phldrT="[Text]"/>
      <dgm:spPr/>
      <dgm:t>
        <a:bodyPr/>
        <a:lstStyle/>
        <a:p>
          <a:r>
            <a:rPr lang="en-US" dirty="0" err="1" smtClean="0"/>
            <a:t>Bencana</a:t>
          </a:r>
          <a:r>
            <a:rPr lang="en-US" dirty="0" smtClean="0"/>
            <a:t> </a:t>
          </a:r>
          <a:r>
            <a:rPr lang="en-US" dirty="0" err="1" smtClean="0"/>
            <a:t>Alam</a:t>
          </a:r>
          <a:endParaRPr lang="en-US" dirty="0"/>
        </a:p>
      </dgm:t>
    </dgm:pt>
    <dgm:pt modelId="{BFA07D06-A734-4A6A-AC96-2DE5B06FC4FB}" type="parTrans" cxnId="{045E637C-4C05-4E01-9EB8-0CC3B7500760}">
      <dgm:prSet/>
      <dgm:spPr/>
      <dgm:t>
        <a:bodyPr/>
        <a:lstStyle/>
        <a:p>
          <a:endParaRPr lang="en-US"/>
        </a:p>
      </dgm:t>
    </dgm:pt>
    <dgm:pt modelId="{75098271-57A8-4F62-B655-D3568861207E}" type="sibTrans" cxnId="{045E637C-4C05-4E01-9EB8-0CC3B7500760}">
      <dgm:prSet/>
      <dgm:spPr/>
      <dgm:t>
        <a:bodyPr/>
        <a:lstStyle/>
        <a:p>
          <a:endParaRPr lang="en-US"/>
        </a:p>
      </dgm:t>
    </dgm:pt>
    <dgm:pt modelId="{17430620-F718-4CCE-B64A-26A13F5C1477}">
      <dgm:prSet phldrT="[Text]"/>
      <dgm:spPr/>
      <dgm:t>
        <a:bodyPr/>
        <a:lstStyle/>
        <a:p>
          <a:r>
            <a:rPr lang="en-US" dirty="0" err="1" smtClean="0"/>
            <a:t>Gempa</a:t>
          </a:r>
          <a:r>
            <a:rPr lang="en-US" dirty="0" smtClean="0"/>
            <a:t> </a:t>
          </a:r>
          <a:r>
            <a:rPr lang="en-US" dirty="0" err="1" smtClean="0"/>
            <a:t>Bumi</a:t>
          </a:r>
          <a:r>
            <a:rPr lang="en-US" dirty="0" smtClean="0"/>
            <a:t>, </a:t>
          </a:r>
          <a:r>
            <a:rPr lang="en-US" dirty="0" err="1" smtClean="0"/>
            <a:t>gunung</a:t>
          </a:r>
          <a:r>
            <a:rPr lang="en-US" dirty="0" smtClean="0"/>
            <a:t> </a:t>
          </a:r>
          <a:r>
            <a:rPr lang="en-US" dirty="0" err="1" smtClean="0"/>
            <a:t>meletus</a:t>
          </a:r>
          <a:r>
            <a:rPr lang="en-US" dirty="0" smtClean="0"/>
            <a:t>, </a:t>
          </a:r>
          <a:r>
            <a:rPr lang="en-US" dirty="0" err="1" smtClean="0"/>
            <a:t>banjir</a:t>
          </a:r>
          <a:endParaRPr lang="en-US" dirty="0"/>
        </a:p>
      </dgm:t>
    </dgm:pt>
    <dgm:pt modelId="{3AE8E1AB-B084-41EE-BBAD-771338F77B74}" type="parTrans" cxnId="{DF49D5BB-7C4D-46C5-B2D7-339F31D47CB9}">
      <dgm:prSet/>
      <dgm:spPr/>
      <dgm:t>
        <a:bodyPr/>
        <a:lstStyle/>
        <a:p>
          <a:endParaRPr lang="en-US"/>
        </a:p>
      </dgm:t>
    </dgm:pt>
    <dgm:pt modelId="{7C59B1F7-0BB5-48B3-8895-093D46CF0BF4}" type="sibTrans" cxnId="{DF49D5BB-7C4D-46C5-B2D7-339F31D47CB9}">
      <dgm:prSet/>
      <dgm:spPr/>
      <dgm:t>
        <a:bodyPr/>
        <a:lstStyle/>
        <a:p>
          <a:endParaRPr lang="en-US"/>
        </a:p>
      </dgm:t>
    </dgm:pt>
    <dgm:pt modelId="{B8743379-EE94-4DEC-820E-6452725BAA7B}">
      <dgm:prSet phldrT="[Text]"/>
      <dgm:spPr/>
      <dgm:t>
        <a:bodyPr/>
        <a:lstStyle/>
        <a:p>
          <a:r>
            <a:rPr lang="en-US" dirty="0" smtClean="0"/>
            <a:t>Tsunami, </a:t>
          </a:r>
          <a:r>
            <a:rPr lang="en-US" dirty="0" err="1" smtClean="0"/>
            <a:t>kekeringan</a:t>
          </a:r>
          <a:r>
            <a:rPr lang="en-US" dirty="0" smtClean="0"/>
            <a:t>, </a:t>
          </a:r>
          <a:r>
            <a:rPr lang="en-US" dirty="0" err="1" smtClean="0"/>
            <a:t>angin</a:t>
          </a:r>
          <a:r>
            <a:rPr lang="en-US" dirty="0" smtClean="0"/>
            <a:t> </a:t>
          </a:r>
          <a:r>
            <a:rPr lang="en-US" dirty="0" err="1" smtClean="0"/>
            <a:t>topan</a:t>
          </a:r>
          <a:r>
            <a:rPr lang="en-US" dirty="0" smtClean="0"/>
            <a:t>, </a:t>
          </a:r>
          <a:r>
            <a:rPr lang="en-US" dirty="0" err="1" smtClean="0"/>
            <a:t>tanah</a:t>
          </a:r>
          <a:r>
            <a:rPr lang="en-US" dirty="0" smtClean="0"/>
            <a:t> </a:t>
          </a:r>
          <a:r>
            <a:rPr lang="en-US" dirty="0" err="1" smtClean="0"/>
            <a:t>longsor</a:t>
          </a:r>
          <a:endParaRPr lang="en-US" dirty="0"/>
        </a:p>
      </dgm:t>
    </dgm:pt>
    <dgm:pt modelId="{5A5C5D53-381F-4395-AB15-57DF9A2F44CE}" type="parTrans" cxnId="{F6D33F31-0903-4576-A050-795C67BF8C0B}">
      <dgm:prSet/>
      <dgm:spPr/>
      <dgm:t>
        <a:bodyPr/>
        <a:lstStyle/>
        <a:p>
          <a:endParaRPr lang="en-US"/>
        </a:p>
      </dgm:t>
    </dgm:pt>
    <dgm:pt modelId="{58277C71-ECAF-4A3A-B616-1042931EFE64}" type="sibTrans" cxnId="{F6D33F31-0903-4576-A050-795C67BF8C0B}">
      <dgm:prSet/>
      <dgm:spPr/>
      <dgm:t>
        <a:bodyPr/>
        <a:lstStyle/>
        <a:p>
          <a:endParaRPr lang="en-US"/>
        </a:p>
      </dgm:t>
    </dgm:pt>
    <dgm:pt modelId="{37727657-F1AA-445E-B3CD-0E92D6491749}">
      <dgm:prSet phldrT="[Text]"/>
      <dgm:spPr/>
      <dgm:t>
        <a:bodyPr/>
        <a:lstStyle/>
        <a:p>
          <a:r>
            <a:rPr lang="en-US" dirty="0" err="1" smtClean="0"/>
            <a:t>Bencana</a:t>
          </a:r>
          <a:r>
            <a:rPr lang="en-US" dirty="0" smtClean="0"/>
            <a:t> Non </a:t>
          </a:r>
          <a:r>
            <a:rPr lang="en-US" dirty="0" err="1" smtClean="0"/>
            <a:t>Alam</a:t>
          </a:r>
          <a:endParaRPr lang="en-US" dirty="0"/>
        </a:p>
      </dgm:t>
    </dgm:pt>
    <dgm:pt modelId="{163BB151-76B4-4E57-BDE6-9E26B470E948}" type="parTrans" cxnId="{E0F787F8-2415-4CB8-B6A8-DC5A72BF5A04}">
      <dgm:prSet/>
      <dgm:spPr/>
      <dgm:t>
        <a:bodyPr/>
        <a:lstStyle/>
        <a:p>
          <a:endParaRPr lang="en-US"/>
        </a:p>
      </dgm:t>
    </dgm:pt>
    <dgm:pt modelId="{0166EA9C-1F3E-4601-963F-A289461F9AB6}" type="sibTrans" cxnId="{E0F787F8-2415-4CB8-B6A8-DC5A72BF5A04}">
      <dgm:prSet/>
      <dgm:spPr/>
      <dgm:t>
        <a:bodyPr/>
        <a:lstStyle/>
        <a:p>
          <a:endParaRPr lang="en-US"/>
        </a:p>
      </dgm:t>
    </dgm:pt>
    <dgm:pt modelId="{0FD12815-1094-4681-9627-596107687361}">
      <dgm:prSet phldrT="[Text]"/>
      <dgm:spPr/>
      <dgm:t>
        <a:bodyPr/>
        <a:lstStyle/>
        <a:p>
          <a:r>
            <a:rPr lang="en-US" dirty="0" err="1" smtClean="0"/>
            <a:t>Gagal</a:t>
          </a:r>
          <a:r>
            <a:rPr lang="en-US" dirty="0" smtClean="0"/>
            <a:t> </a:t>
          </a:r>
          <a:r>
            <a:rPr lang="en-US" dirty="0" err="1" smtClean="0"/>
            <a:t>teknologi</a:t>
          </a:r>
          <a:endParaRPr lang="en-US" dirty="0"/>
        </a:p>
      </dgm:t>
    </dgm:pt>
    <dgm:pt modelId="{CFBB30CE-56D9-4FCF-B366-C1269FC4018C}" type="parTrans" cxnId="{070FA293-DCF8-4BAA-8F21-D9E6407A80BE}">
      <dgm:prSet/>
      <dgm:spPr/>
      <dgm:t>
        <a:bodyPr/>
        <a:lstStyle/>
        <a:p>
          <a:endParaRPr lang="en-US"/>
        </a:p>
      </dgm:t>
    </dgm:pt>
    <dgm:pt modelId="{B9CAD696-E918-4956-9750-D94A2F177F45}" type="sibTrans" cxnId="{070FA293-DCF8-4BAA-8F21-D9E6407A80BE}">
      <dgm:prSet/>
      <dgm:spPr/>
      <dgm:t>
        <a:bodyPr/>
        <a:lstStyle/>
        <a:p>
          <a:endParaRPr lang="en-US"/>
        </a:p>
      </dgm:t>
    </dgm:pt>
    <dgm:pt modelId="{F64D9393-FB8D-47D8-BBE4-58EF053FD426}">
      <dgm:prSet phldrT="[Text]"/>
      <dgm:spPr/>
      <dgm:t>
        <a:bodyPr/>
        <a:lstStyle/>
        <a:p>
          <a:r>
            <a:rPr lang="en-US" dirty="0" err="1" smtClean="0"/>
            <a:t>Gagal</a:t>
          </a:r>
          <a:r>
            <a:rPr lang="en-US" dirty="0" smtClean="0"/>
            <a:t> </a:t>
          </a:r>
          <a:r>
            <a:rPr lang="en-US" dirty="0" err="1" smtClean="0"/>
            <a:t>modernisasi</a:t>
          </a:r>
          <a:endParaRPr lang="en-US" dirty="0"/>
        </a:p>
      </dgm:t>
    </dgm:pt>
    <dgm:pt modelId="{BF0119BD-F846-4244-B29B-4FA03A0C460B}" type="parTrans" cxnId="{5BDA2D19-B168-4F69-AC81-9BC5457ABADF}">
      <dgm:prSet/>
      <dgm:spPr/>
      <dgm:t>
        <a:bodyPr/>
        <a:lstStyle/>
        <a:p>
          <a:endParaRPr lang="en-US"/>
        </a:p>
      </dgm:t>
    </dgm:pt>
    <dgm:pt modelId="{A471E74C-7C7B-4418-BFDE-2926B07567FD}" type="sibTrans" cxnId="{5BDA2D19-B168-4F69-AC81-9BC5457ABADF}">
      <dgm:prSet/>
      <dgm:spPr/>
      <dgm:t>
        <a:bodyPr/>
        <a:lstStyle/>
        <a:p>
          <a:endParaRPr lang="en-US"/>
        </a:p>
      </dgm:t>
    </dgm:pt>
    <dgm:pt modelId="{72A0C838-71C3-4A85-A04E-5329A59A257E}">
      <dgm:prSet phldrT="[Text]"/>
      <dgm:spPr/>
      <dgm:t>
        <a:bodyPr/>
        <a:lstStyle/>
        <a:p>
          <a:r>
            <a:rPr lang="en-US" dirty="0" err="1" smtClean="0"/>
            <a:t>Bencana</a:t>
          </a:r>
          <a:r>
            <a:rPr lang="en-US" dirty="0" smtClean="0"/>
            <a:t> </a:t>
          </a:r>
          <a:r>
            <a:rPr lang="en-US" dirty="0" err="1" smtClean="0"/>
            <a:t>Sosial</a:t>
          </a:r>
          <a:r>
            <a:rPr lang="en-US" dirty="0" smtClean="0"/>
            <a:t> </a:t>
          </a:r>
          <a:endParaRPr lang="en-US" dirty="0"/>
        </a:p>
      </dgm:t>
    </dgm:pt>
    <dgm:pt modelId="{C780306A-1ABA-4EFC-B32D-29B9A2A9CBC8}" type="parTrans" cxnId="{8FE8A5BC-55C1-46AD-89DA-447FC8229C31}">
      <dgm:prSet/>
      <dgm:spPr/>
      <dgm:t>
        <a:bodyPr/>
        <a:lstStyle/>
        <a:p>
          <a:endParaRPr lang="en-US"/>
        </a:p>
      </dgm:t>
    </dgm:pt>
    <dgm:pt modelId="{1C781EB3-3314-4E53-B5E9-FF0755F32DF7}" type="sibTrans" cxnId="{8FE8A5BC-55C1-46AD-89DA-447FC8229C31}">
      <dgm:prSet/>
      <dgm:spPr/>
      <dgm:t>
        <a:bodyPr/>
        <a:lstStyle/>
        <a:p>
          <a:endParaRPr lang="en-US"/>
        </a:p>
      </dgm:t>
    </dgm:pt>
    <dgm:pt modelId="{645D7636-230C-4367-B33E-5A64A5F2B037}">
      <dgm:prSet phldrT="[Text]"/>
      <dgm:spPr/>
      <dgm:t>
        <a:bodyPr/>
        <a:lstStyle/>
        <a:p>
          <a:r>
            <a:rPr lang="en-US" dirty="0" err="1" smtClean="0"/>
            <a:t>Konflik</a:t>
          </a:r>
          <a:r>
            <a:rPr lang="en-US" dirty="0" smtClean="0"/>
            <a:t> </a:t>
          </a:r>
          <a:r>
            <a:rPr lang="en-US" dirty="0" err="1" smtClean="0"/>
            <a:t>Sosial</a:t>
          </a:r>
          <a:r>
            <a:rPr lang="en-US" dirty="0" smtClean="0"/>
            <a:t> </a:t>
          </a:r>
          <a:r>
            <a:rPr lang="en-US" dirty="0" err="1" smtClean="0"/>
            <a:t>atau</a:t>
          </a:r>
          <a:r>
            <a:rPr lang="en-US" dirty="0" smtClean="0"/>
            <a:t> </a:t>
          </a:r>
          <a:r>
            <a:rPr lang="en-US" dirty="0" err="1" smtClean="0"/>
            <a:t>huru</a:t>
          </a:r>
          <a:r>
            <a:rPr lang="en-US" dirty="0" smtClean="0"/>
            <a:t> </a:t>
          </a:r>
          <a:r>
            <a:rPr lang="en-US" dirty="0" err="1" smtClean="0"/>
            <a:t>hara</a:t>
          </a:r>
          <a:endParaRPr lang="en-US" dirty="0"/>
        </a:p>
      </dgm:t>
    </dgm:pt>
    <dgm:pt modelId="{0CAF3771-B7B6-4EEC-849E-540139172382}" type="parTrans" cxnId="{A81447A8-DB22-4DD2-AB51-60C8B47C58C1}">
      <dgm:prSet/>
      <dgm:spPr/>
      <dgm:t>
        <a:bodyPr/>
        <a:lstStyle/>
        <a:p>
          <a:endParaRPr lang="en-US"/>
        </a:p>
      </dgm:t>
    </dgm:pt>
    <dgm:pt modelId="{9F706CEF-2ADA-48F6-AEEE-5E76DD4910B1}" type="sibTrans" cxnId="{A81447A8-DB22-4DD2-AB51-60C8B47C58C1}">
      <dgm:prSet/>
      <dgm:spPr/>
      <dgm:t>
        <a:bodyPr/>
        <a:lstStyle/>
        <a:p>
          <a:endParaRPr lang="en-US"/>
        </a:p>
      </dgm:t>
    </dgm:pt>
    <dgm:pt modelId="{64D83D0A-C68F-46FB-9705-235669DE805E}">
      <dgm:prSet phldrT="[Text]"/>
      <dgm:spPr/>
      <dgm:t>
        <a:bodyPr/>
        <a:lstStyle/>
        <a:p>
          <a:r>
            <a:rPr lang="en-US" dirty="0" err="1" smtClean="0"/>
            <a:t>Aksi</a:t>
          </a:r>
          <a:r>
            <a:rPr lang="en-US" dirty="0" smtClean="0"/>
            <a:t> </a:t>
          </a:r>
          <a:r>
            <a:rPr lang="en-US" dirty="0" err="1" smtClean="0"/>
            <a:t>terorisme</a:t>
          </a:r>
          <a:r>
            <a:rPr lang="en-US" dirty="0" smtClean="0"/>
            <a:t>, </a:t>
          </a:r>
          <a:r>
            <a:rPr lang="en-US" dirty="0" err="1" smtClean="0"/>
            <a:t>sabotase</a:t>
          </a:r>
          <a:endParaRPr lang="en-US" dirty="0"/>
        </a:p>
      </dgm:t>
    </dgm:pt>
    <dgm:pt modelId="{06926E58-3FDF-427B-94BB-3D75A9309225}" type="parTrans" cxnId="{DB9A5163-690C-4A4B-8FAC-2951607A5BAD}">
      <dgm:prSet/>
      <dgm:spPr/>
      <dgm:t>
        <a:bodyPr/>
        <a:lstStyle/>
        <a:p>
          <a:endParaRPr lang="en-US"/>
        </a:p>
      </dgm:t>
    </dgm:pt>
    <dgm:pt modelId="{360F1D7E-D5D1-4B7C-B964-FE80EE579991}" type="sibTrans" cxnId="{DB9A5163-690C-4A4B-8FAC-2951607A5BAD}">
      <dgm:prSet/>
      <dgm:spPr/>
      <dgm:t>
        <a:bodyPr/>
        <a:lstStyle/>
        <a:p>
          <a:endParaRPr lang="en-US"/>
        </a:p>
      </dgm:t>
    </dgm:pt>
    <dgm:pt modelId="{030ED53D-2A4A-4419-8AD4-73ED8632773F}">
      <dgm:prSet phldrT="[Text]"/>
      <dgm:spPr/>
      <dgm:t>
        <a:bodyPr/>
        <a:lstStyle/>
        <a:p>
          <a:r>
            <a:rPr lang="en-US" dirty="0" err="1" smtClean="0"/>
            <a:t>Epidemi</a:t>
          </a:r>
          <a:r>
            <a:rPr lang="en-US" dirty="0" smtClean="0"/>
            <a:t>, </a:t>
          </a:r>
          <a:r>
            <a:rPr lang="en-US" dirty="0" err="1" smtClean="0"/>
            <a:t>wabah</a:t>
          </a:r>
          <a:r>
            <a:rPr lang="en-US" dirty="0" smtClean="0"/>
            <a:t> </a:t>
          </a:r>
          <a:r>
            <a:rPr lang="en-US" dirty="0" err="1" smtClean="0"/>
            <a:t>penyakit</a:t>
          </a:r>
          <a:endParaRPr lang="en-US" dirty="0"/>
        </a:p>
      </dgm:t>
    </dgm:pt>
    <dgm:pt modelId="{12D33818-BC2C-45A3-A1D4-1FC7E0110761}" type="parTrans" cxnId="{DD966CF5-5E3C-4C3D-82D5-B55147813160}">
      <dgm:prSet/>
      <dgm:spPr/>
      <dgm:t>
        <a:bodyPr/>
        <a:lstStyle/>
        <a:p>
          <a:endParaRPr lang="en-US"/>
        </a:p>
      </dgm:t>
    </dgm:pt>
    <dgm:pt modelId="{7279F528-378B-453B-BB13-84A11CA5A589}" type="sibTrans" cxnId="{DD966CF5-5E3C-4C3D-82D5-B55147813160}">
      <dgm:prSet/>
      <dgm:spPr/>
      <dgm:t>
        <a:bodyPr/>
        <a:lstStyle/>
        <a:p>
          <a:endParaRPr lang="en-US"/>
        </a:p>
      </dgm:t>
    </dgm:pt>
    <dgm:pt modelId="{340FA6E1-3798-47EF-B3E2-732A81788E04}" type="pres">
      <dgm:prSet presAssocID="{8422E805-D5EF-4538-9811-9E3CFAE57D01}" presName="Name0" presStyleCnt="0">
        <dgm:presLayoutVars>
          <dgm:dir/>
          <dgm:animLvl val="lvl"/>
          <dgm:resizeHandles val="exact"/>
        </dgm:presLayoutVars>
      </dgm:prSet>
      <dgm:spPr/>
    </dgm:pt>
    <dgm:pt modelId="{7CE1D65D-42FD-42E2-914D-732066F099AD}" type="pres">
      <dgm:prSet presAssocID="{F3C2FE0B-19FA-440B-98EF-B99902762122}" presName="linNode" presStyleCnt="0"/>
      <dgm:spPr/>
    </dgm:pt>
    <dgm:pt modelId="{48BF32CD-DB90-4BEE-ADF3-5ADF309BFB14}" type="pres">
      <dgm:prSet presAssocID="{F3C2FE0B-19FA-440B-98EF-B99902762122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155CFA88-7DF4-4942-A97C-BD651FD137FF}" type="pres">
      <dgm:prSet presAssocID="{F3C2FE0B-19FA-440B-98EF-B9990276212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ADA9B-0936-406E-B173-6980F975DB06}" type="pres">
      <dgm:prSet presAssocID="{75098271-57A8-4F62-B655-D3568861207E}" presName="sp" presStyleCnt="0"/>
      <dgm:spPr/>
    </dgm:pt>
    <dgm:pt modelId="{25DE6AB2-D937-49A5-AF98-7765F0C243E9}" type="pres">
      <dgm:prSet presAssocID="{37727657-F1AA-445E-B3CD-0E92D6491749}" presName="linNode" presStyleCnt="0"/>
      <dgm:spPr/>
    </dgm:pt>
    <dgm:pt modelId="{F1A657BE-D5E0-4F97-B70B-C2A80D2A27BF}" type="pres">
      <dgm:prSet presAssocID="{37727657-F1AA-445E-B3CD-0E92D649174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A3B6BF-AC73-4C7E-9885-8416147D675B}" type="pres">
      <dgm:prSet presAssocID="{37727657-F1AA-445E-B3CD-0E92D6491749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0E78B7-59CC-4183-B085-A949A57F7394}" type="pres">
      <dgm:prSet presAssocID="{0166EA9C-1F3E-4601-963F-A289461F9AB6}" presName="sp" presStyleCnt="0"/>
      <dgm:spPr/>
    </dgm:pt>
    <dgm:pt modelId="{E5BBDF57-AB28-4020-A933-BCDD6F8442C3}" type="pres">
      <dgm:prSet presAssocID="{72A0C838-71C3-4A85-A04E-5329A59A257E}" presName="linNode" presStyleCnt="0"/>
      <dgm:spPr/>
    </dgm:pt>
    <dgm:pt modelId="{2C4C7C5D-C060-4CE3-B642-9F54E7FB623D}" type="pres">
      <dgm:prSet presAssocID="{72A0C838-71C3-4A85-A04E-5329A59A257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25F127-E815-4E94-81B4-47CA9E68DE4E}" type="pres">
      <dgm:prSet presAssocID="{72A0C838-71C3-4A85-A04E-5329A59A257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E3C514-FE0F-4F1C-8829-743432087A0E}" type="presOf" srcId="{F64D9393-FB8D-47D8-BBE4-58EF053FD426}" destId="{A4A3B6BF-AC73-4C7E-9885-8416147D675B}" srcOrd="0" destOrd="1" presId="urn:microsoft.com/office/officeart/2005/8/layout/vList5"/>
    <dgm:cxn modelId="{F6D33F31-0903-4576-A050-795C67BF8C0B}" srcId="{F3C2FE0B-19FA-440B-98EF-B99902762122}" destId="{B8743379-EE94-4DEC-820E-6452725BAA7B}" srcOrd="1" destOrd="0" parTransId="{5A5C5D53-381F-4395-AB15-57DF9A2F44CE}" sibTransId="{58277C71-ECAF-4A3A-B616-1042931EFE64}"/>
    <dgm:cxn modelId="{DB9A5163-690C-4A4B-8FAC-2951607A5BAD}" srcId="{72A0C838-71C3-4A85-A04E-5329A59A257E}" destId="{64D83D0A-C68F-46FB-9705-235669DE805E}" srcOrd="1" destOrd="0" parTransId="{06926E58-3FDF-427B-94BB-3D75A9309225}" sibTransId="{360F1D7E-D5D1-4B7C-B964-FE80EE579991}"/>
    <dgm:cxn modelId="{82AB301C-5198-4386-8B37-0E1C595A1D03}" type="presOf" srcId="{B8743379-EE94-4DEC-820E-6452725BAA7B}" destId="{155CFA88-7DF4-4942-A97C-BD651FD137FF}" srcOrd="0" destOrd="1" presId="urn:microsoft.com/office/officeart/2005/8/layout/vList5"/>
    <dgm:cxn modelId="{A81447A8-DB22-4DD2-AB51-60C8B47C58C1}" srcId="{72A0C838-71C3-4A85-A04E-5329A59A257E}" destId="{645D7636-230C-4367-B33E-5A64A5F2B037}" srcOrd="0" destOrd="0" parTransId="{0CAF3771-B7B6-4EEC-849E-540139172382}" sibTransId="{9F706CEF-2ADA-48F6-AEEE-5E76DD4910B1}"/>
    <dgm:cxn modelId="{045E637C-4C05-4E01-9EB8-0CC3B7500760}" srcId="{8422E805-D5EF-4538-9811-9E3CFAE57D01}" destId="{F3C2FE0B-19FA-440B-98EF-B99902762122}" srcOrd="0" destOrd="0" parTransId="{BFA07D06-A734-4A6A-AC96-2DE5B06FC4FB}" sibTransId="{75098271-57A8-4F62-B655-D3568861207E}"/>
    <dgm:cxn modelId="{62576B17-6DFA-4042-9492-D310F474DAFF}" type="presOf" srcId="{F3C2FE0B-19FA-440B-98EF-B99902762122}" destId="{48BF32CD-DB90-4BEE-ADF3-5ADF309BFB14}" srcOrd="0" destOrd="0" presId="urn:microsoft.com/office/officeart/2005/8/layout/vList5"/>
    <dgm:cxn modelId="{DD966CF5-5E3C-4C3D-82D5-B55147813160}" srcId="{37727657-F1AA-445E-B3CD-0E92D6491749}" destId="{030ED53D-2A4A-4419-8AD4-73ED8632773F}" srcOrd="2" destOrd="0" parTransId="{12D33818-BC2C-45A3-A1D4-1FC7E0110761}" sibTransId="{7279F528-378B-453B-BB13-84A11CA5A589}"/>
    <dgm:cxn modelId="{B390D2E0-A743-46CB-BC75-B72888E80F25}" type="presOf" srcId="{64D83D0A-C68F-46FB-9705-235669DE805E}" destId="{CB25F127-E815-4E94-81B4-47CA9E68DE4E}" srcOrd="0" destOrd="1" presId="urn:microsoft.com/office/officeart/2005/8/layout/vList5"/>
    <dgm:cxn modelId="{2B53BE73-11AA-4215-8951-95C6A25D454B}" type="presOf" srcId="{0FD12815-1094-4681-9627-596107687361}" destId="{A4A3B6BF-AC73-4C7E-9885-8416147D675B}" srcOrd="0" destOrd="0" presId="urn:microsoft.com/office/officeart/2005/8/layout/vList5"/>
    <dgm:cxn modelId="{DAFFDAC4-3F27-44CB-AFFB-76C02660A0B4}" type="presOf" srcId="{645D7636-230C-4367-B33E-5A64A5F2B037}" destId="{CB25F127-E815-4E94-81B4-47CA9E68DE4E}" srcOrd="0" destOrd="0" presId="urn:microsoft.com/office/officeart/2005/8/layout/vList5"/>
    <dgm:cxn modelId="{6744849A-10A7-4F37-BA62-212D8F463A53}" type="presOf" srcId="{8422E805-D5EF-4538-9811-9E3CFAE57D01}" destId="{340FA6E1-3798-47EF-B3E2-732A81788E04}" srcOrd="0" destOrd="0" presId="urn:microsoft.com/office/officeart/2005/8/layout/vList5"/>
    <dgm:cxn modelId="{1F1C74DF-BAC5-405E-BAA2-A1DF2B515190}" type="presOf" srcId="{17430620-F718-4CCE-B64A-26A13F5C1477}" destId="{155CFA88-7DF4-4942-A97C-BD651FD137FF}" srcOrd="0" destOrd="0" presId="urn:microsoft.com/office/officeart/2005/8/layout/vList5"/>
    <dgm:cxn modelId="{1B6E953A-0FCD-48FB-BD93-565CA2477FD8}" type="presOf" srcId="{72A0C838-71C3-4A85-A04E-5329A59A257E}" destId="{2C4C7C5D-C060-4CE3-B642-9F54E7FB623D}" srcOrd="0" destOrd="0" presId="urn:microsoft.com/office/officeart/2005/8/layout/vList5"/>
    <dgm:cxn modelId="{E7D217DD-097E-4969-B1DD-B18357D5BA15}" type="presOf" srcId="{37727657-F1AA-445E-B3CD-0E92D6491749}" destId="{F1A657BE-D5E0-4F97-B70B-C2A80D2A27BF}" srcOrd="0" destOrd="0" presId="urn:microsoft.com/office/officeart/2005/8/layout/vList5"/>
    <dgm:cxn modelId="{8FE8A5BC-55C1-46AD-89DA-447FC8229C31}" srcId="{8422E805-D5EF-4538-9811-9E3CFAE57D01}" destId="{72A0C838-71C3-4A85-A04E-5329A59A257E}" srcOrd="2" destOrd="0" parTransId="{C780306A-1ABA-4EFC-B32D-29B9A2A9CBC8}" sibTransId="{1C781EB3-3314-4E53-B5E9-FF0755F32DF7}"/>
    <dgm:cxn modelId="{DF49D5BB-7C4D-46C5-B2D7-339F31D47CB9}" srcId="{F3C2FE0B-19FA-440B-98EF-B99902762122}" destId="{17430620-F718-4CCE-B64A-26A13F5C1477}" srcOrd="0" destOrd="0" parTransId="{3AE8E1AB-B084-41EE-BBAD-771338F77B74}" sibTransId="{7C59B1F7-0BB5-48B3-8895-093D46CF0BF4}"/>
    <dgm:cxn modelId="{E0F787F8-2415-4CB8-B6A8-DC5A72BF5A04}" srcId="{8422E805-D5EF-4538-9811-9E3CFAE57D01}" destId="{37727657-F1AA-445E-B3CD-0E92D6491749}" srcOrd="1" destOrd="0" parTransId="{163BB151-76B4-4E57-BDE6-9E26B470E948}" sibTransId="{0166EA9C-1F3E-4601-963F-A289461F9AB6}"/>
    <dgm:cxn modelId="{5BDA2D19-B168-4F69-AC81-9BC5457ABADF}" srcId="{37727657-F1AA-445E-B3CD-0E92D6491749}" destId="{F64D9393-FB8D-47D8-BBE4-58EF053FD426}" srcOrd="1" destOrd="0" parTransId="{BF0119BD-F846-4244-B29B-4FA03A0C460B}" sibTransId="{A471E74C-7C7B-4418-BFDE-2926B07567FD}"/>
    <dgm:cxn modelId="{CBCDD0E3-F979-4D02-A79A-5AC75BFAAA9C}" type="presOf" srcId="{030ED53D-2A4A-4419-8AD4-73ED8632773F}" destId="{A4A3B6BF-AC73-4C7E-9885-8416147D675B}" srcOrd="0" destOrd="2" presId="urn:microsoft.com/office/officeart/2005/8/layout/vList5"/>
    <dgm:cxn modelId="{070FA293-DCF8-4BAA-8F21-D9E6407A80BE}" srcId="{37727657-F1AA-445E-B3CD-0E92D6491749}" destId="{0FD12815-1094-4681-9627-596107687361}" srcOrd="0" destOrd="0" parTransId="{CFBB30CE-56D9-4FCF-B366-C1269FC4018C}" sibTransId="{B9CAD696-E918-4956-9750-D94A2F177F45}"/>
    <dgm:cxn modelId="{7D86D35F-E5D4-4151-88F1-44A361AF82CC}" type="presParOf" srcId="{340FA6E1-3798-47EF-B3E2-732A81788E04}" destId="{7CE1D65D-42FD-42E2-914D-732066F099AD}" srcOrd="0" destOrd="0" presId="urn:microsoft.com/office/officeart/2005/8/layout/vList5"/>
    <dgm:cxn modelId="{484F0C47-10FA-4E6A-AB6D-0CB6ED8FD631}" type="presParOf" srcId="{7CE1D65D-42FD-42E2-914D-732066F099AD}" destId="{48BF32CD-DB90-4BEE-ADF3-5ADF309BFB14}" srcOrd="0" destOrd="0" presId="urn:microsoft.com/office/officeart/2005/8/layout/vList5"/>
    <dgm:cxn modelId="{58E20BB3-225F-4AF6-9325-826DF438F175}" type="presParOf" srcId="{7CE1D65D-42FD-42E2-914D-732066F099AD}" destId="{155CFA88-7DF4-4942-A97C-BD651FD137FF}" srcOrd="1" destOrd="0" presId="urn:microsoft.com/office/officeart/2005/8/layout/vList5"/>
    <dgm:cxn modelId="{CE28642F-AA9F-4C1A-AD25-99E796D2A9A3}" type="presParOf" srcId="{340FA6E1-3798-47EF-B3E2-732A81788E04}" destId="{B6FADA9B-0936-406E-B173-6980F975DB06}" srcOrd="1" destOrd="0" presId="urn:microsoft.com/office/officeart/2005/8/layout/vList5"/>
    <dgm:cxn modelId="{4825BD1E-7008-495C-B448-D2AD60E57DFF}" type="presParOf" srcId="{340FA6E1-3798-47EF-B3E2-732A81788E04}" destId="{25DE6AB2-D937-49A5-AF98-7765F0C243E9}" srcOrd="2" destOrd="0" presId="urn:microsoft.com/office/officeart/2005/8/layout/vList5"/>
    <dgm:cxn modelId="{3A2FA5AD-CC6E-4A8A-AB7F-7774D2A59C90}" type="presParOf" srcId="{25DE6AB2-D937-49A5-AF98-7765F0C243E9}" destId="{F1A657BE-D5E0-4F97-B70B-C2A80D2A27BF}" srcOrd="0" destOrd="0" presId="urn:microsoft.com/office/officeart/2005/8/layout/vList5"/>
    <dgm:cxn modelId="{F8662137-85B0-432E-8BB0-DC1B3552DA99}" type="presParOf" srcId="{25DE6AB2-D937-49A5-AF98-7765F0C243E9}" destId="{A4A3B6BF-AC73-4C7E-9885-8416147D675B}" srcOrd="1" destOrd="0" presId="urn:microsoft.com/office/officeart/2005/8/layout/vList5"/>
    <dgm:cxn modelId="{DCC6D74B-6ECC-4EB2-AE5D-34B9A508140D}" type="presParOf" srcId="{340FA6E1-3798-47EF-B3E2-732A81788E04}" destId="{410E78B7-59CC-4183-B085-A949A57F7394}" srcOrd="3" destOrd="0" presId="urn:microsoft.com/office/officeart/2005/8/layout/vList5"/>
    <dgm:cxn modelId="{900A9D6C-038B-4FDE-BF5E-1A28EFB0001C}" type="presParOf" srcId="{340FA6E1-3798-47EF-B3E2-732A81788E04}" destId="{E5BBDF57-AB28-4020-A933-BCDD6F8442C3}" srcOrd="4" destOrd="0" presId="urn:microsoft.com/office/officeart/2005/8/layout/vList5"/>
    <dgm:cxn modelId="{58B6D4BE-15B0-49FF-AEDC-8A1BA4578F63}" type="presParOf" srcId="{E5BBDF57-AB28-4020-A933-BCDD6F8442C3}" destId="{2C4C7C5D-C060-4CE3-B642-9F54E7FB623D}" srcOrd="0" destOrd="0" presId="urn:microsoft.com/office/officeart/2005/8/layout/vList5"/>
    <dgm:cxn modelId="{93EBF8B9-98C9-483B-8743-03AFF9294352}" type="presParOf" srcId="{E5BBDF57-AB28-4020-A933-BCDD6F8442C3}" destId="{CB25F127-E815-4E94-81B4-47CA9E68DE4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534BEC-5CA0-4B68-BBCF-B7374282AD61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556E1C8-84B3-4496-9C90-6E8697468F65}">
      <dgm:prSet/>
      <dgm:spPr/>
      <dgm:t>
        <a:bodyPr/>
        <a:lstStyle/>
        <a:p>
          <a:pPr rtl="0"/>
          <a:r>
            <a:rPr lang="en-US" smtClean="0"/>
            <a:t>Penghinaan </a:t>
          </a:r>
          <a:endParaRPr lang="en-US"/>
        </a:p>
      </dgm:t>
    </dgm:pt>
    <dgm:pt modelId="{5D048A85-F161-46A8-B259-07C40212502F}" type="parTrans" cxnId="{AB5A15F5-2A11-499A-A5CD-A244119C55F8}">
      <dgm:prSet/>
      <dgm:spPr/>
      <dgm:t>
        <a:bodyPr/>
        <a:lstStyle/>
        <a:p>
          <a:endParaRPr lang="en-US"/>
        </a:p>
      </dgm:t>
    </dgm:pt>
    <dgm:pt modelId="{67336615-7147-455F-9D00-140C5B6D968D}" type="sibTrans" cxnId="{AB5A15F5-2A11-499A-A5CD-A244119C55F8}">
      <dgm:prSet/>
      <dgm:spPr/>
      <dgm:t>
        <a:bodyPr/>
        <a:lstStyle/>
        <a:p>
          <a:endParaRPr lang="en-US"/>
        </a:p>
      </dgm:t>
    </dgm:pt>
    <dgm:pt modelId="{C22C82BE-2A7A-4CF7-B56A-234650EA0AC5}">
      <dgm:prSet/>
      <dgm:spPr/>
      <dgm:t>
        <a:bodyPr/>
        <a:lstStyle/>
        <a:p>
          <a:pPr rtl="0"/>
          <a:r>
            <a:rPr lang="en-US" smtClean="0"/>
            <a:t>Pencemaran Nama Baik</a:t>
          </a:r>
          <a:endParaRPr lang="en-US"/>
        </a:p>
      </dgm:t>
    </dgm:pt>
    <dgm:pt modelId="{856CCEED-A43D-4F35-A619-79FCA4D578FD}" type="parTrans" cxnId="{E05C7335-AE35-45D1-9D19-208A5A3CA854}">
      <dgm:prSet/>
      <dgm:spPr/>
      <dgm:t>
        <a:bodyPr/>
        <a:lstStyle/>
        <a:p>
          <a:endParaRPr lang="en-US"/>
        </a:p>
      </dgm:t>
    </dgm:pt>
    <dgm:pt modelId="{93270A86-3BB6-450F-832D-B189B8F8C031}" type="sibTrans" cxnId="{E05C7335-AE35-45D1-9D19-208A5A3CA854}">
      <dgm:prSet/>
      <dgm:spPr/>
      <dgm:t>
        <a:bodyPr/>
        <a:lstStyle/>
        <a:p>
          <a:endParaRPr lang="en-US"/>
        </a:p>
      </dgm:t>
    </dgm:pt>
    <dgm:pt modelId="{8B133A7E-9599-4338-8223-7A2F6C777BB0}">
      <dgm:prSet/>
      <dgm:spPr/>
      <dgm:t>
        <a:bodyPr/>
        <a:lstStyle/>
        <a:p>
          <a:pPr rtl="0"/>
          <a:r>
            <a:rPr lang="en-US" smtClean="0"/>
            <a:t>Penistaan</a:t>
          </a:r>
          <a:endParaRPr lang="en-US"/>
        </a:p>
      </dgm:t>
    </dgm:pt>
    <dgm:pt modelId="{81B78F76-626B-4D29-AE6C-FB89BD4CC0E4}" type="parTrans" cxnId="{39FA6810-AECE-46BB-8E46-C01DF81AA8BC}">
      <dgm:prSet/>
      <dgm:spPr/>
      <dgm:t>
        <a:bodyPr/>
        <a:lstStyle/>
        <a:p>
          <a:endParaRPr lang="en-US"/>
        </a:p>
      </dgm:t>
    </dgm:pt>
    <dgm:pt modelId="{5FFA7A2D-4DE7-4909-B228-97E72636F668}" type="sibTrans" cxnId="{39FA6810-AECE-46BB-8E46-C01DF81AA8BC}">
      <dgm:prSet/>
      <dgm:spPr/>
      <dgm:t>
        <a:bodyPr/>
        <a:lstStyle/>
        <a:p>
          <a:endParaRPr lang="en-US"/>
        </a:p>
      </dgm:t>
    </dgm:pt>
    <dgm:pt modelId="{176C9213-1C38-4902-8F4C-635861D4BE49}">
      <dgm:prSet/>
      <dgm:spPr/>
      <dgm:t>
        <a:bodyPr/>
        <a:lstStyle/>
        <a:p>
          <a:pPr rtl="0"/>
          <a:r>
            <a:rPr lang="en-US" smtClean="0"/>
            <a:t>Perbuatan tidak menyenangkan</a:t>
          </a:r>
          <a:endParaRPr lang="en-US"/>
        </a:p>
      </dgm:t>
    </dgm:pt>
    <dgm:pt modelId="{5ABCD463-54D8-4DC2-B6BF-BE162F1BAEA8}" type="parTrans" cxnId="{87365BB0-6E12-4327-A186-796E47F0A602}">
      <dgm:prSet/>
      <dgm:spPr/>
      <dgm:t>
        <a:bodyPr/>
        <a:lstStyle/>
        <a:p>
          <a:endParaRPr lang="en-US"/>
        </a:p>
      </dgm:t>
    </dgm:pt>
    <dgm:pt modelId="{05520B44-0198-4EBA-B2F1-1D1415D242B2}" type="sibTrans" cxnId="{87365BB0-6E12-4327-A186-796E47F0A602}">
      <dgm:prSet/>
      <dgm:spPr/>
      <dgm:t>
        <a:bodyPr/>
        <a:lstStyle/>
        <a:p>
          <a:endParaRPr lang="en-US"/>
        </a:p>
      </dgm:t>
    </dgm:pt>
    <dgm:pt modelId="{98EF8750-0FF6-4EDC-8C87-203AEE74FAE8}">
      <dgm:prSet/>
      <dgm:spPr/>
      <dgm:t>
        <a:bodyPr/>
        <a:lstStyle/>
        <a:p>
          <a:pPr rtl="0"/>
          <a:r>
            <a:rPr lang="en-US" smtClean="0"/>
            <a:t>Memprovokasi</a:t>
          </a:r>
          <a:endParaRPr lang="en-US"/>
        </a:p>
      </dgm:t>
    </dgm:pt>
    <dgm:pt modelId="{B4118045-4924-4E45-9059-52B086818FE9}" type="parTrans" cxnId="{ABF8FA49-BA4D-4E9D-9DDF-DFEAFF9722F3}">
      <dgm:prSet/>
      <dgm:spPr/>
      <dgm:t>
        <a:bodyPr/>
        <a:lstStyle/>
        <a:p>
          <a:endParaRPr lang="en-US"/>
        </a:p>
      </dgm:t>
    </dgm:pt>
    <dgm:pt modelId="{1DE737B4-D71E-4DA0-98ED-09DEE666049E}" type="sibTrans" cxnId="{ABF8FA49-BA4D-4E9D-9DDF-DFEAFF9722F3}">
      <dgm:prSet/>
      <dgm:spPr/>
      <dgm:t>
        <a:bodyPr/>
        <a:lstStyle/>
        <a:p>
          <a:endParaRPr lang="en-US"/>
        </a:p>
      </dgm:t>
    </dgm:pt>
    <dgm:pt modelId="{E9F2B128-6094-4EB8-A310-8CF2A8614B1A}">
      <dgm:prSet/>
      <dgm:spPr/>
      <dgm:t>
        <a:bodyPr/>
        <a:lstStyle/>
        <a:p>
          <a:pPr rtl="0"/>
          <a:r>
            <a:rPr lang="en-US" smtClean="0"/>
            <a:t>Menghasut</a:t>
          </a:r>
          <a:endParaRPr lang="en-US"/>
        </a:p>
      </dgm:t>
    </dgm:pt>
    <dgm:pt modelId="{4F1432C1-C505-4DF4-A6C9-0C3F4DAD3350}" type="parTrans" cxnId="{BDE68BC5-4008-4304-8754-AF831795D531}">
      <dgm:prSet/>
      <dgm:spPr/>
      <dgm:t>
        <a:bodyPr/>
        <a:lstStyle/>
        <a:p>
          <a:endParaRPr lang="en-US"/>
        </a:p>
      </dgm:t>
    </dgm:pt>
    <dgm:pt modelId="{7B0A267B-D763-4D2F-8299-16A0F3938DA9}" type="sibTrans" cxnId="{BDE68BC5-4008-4304-8754-AF831795D531}">
      <dgm:prSet/>
      <dgm:spPr/>
      <dgm:t>
        <a:bodyPr/>
        <a:lstStyle/>
        <a:p>
          <a:endParaRPr lang="en-US"/>
        </a:p>
      </dgm:t>
    </dgm:pt>
    <dgm:pt modelId="{B9BEBC61-AD6B-40BD-B724-3905CC4521C8}">
      <dgm:prSet/>
      <dgm:spPr/>
      <dgm:t>
        <a:bodyPr/>
        <a:lstStyle/>
        <a:p>
          <a:pPr rtl="0"/>
          <a:r>
            <a:rPr lang="en-US" smtClean="0"/>
            <a:t>Penyebaran berita bohong (Hoax)</a:t>
          </a:r>
          <a:endParaRPr lang="en-US"/>
        </a:p>
      </dgm:t>
    </dgm:pt>
    <dgm:pt modelId="{AA09F1CE-E017-4B20-A1CF-A2F49F7E426A}" type="parTrans" cxnId="{14C6B172-4FF5-4635-ADBC-8C53DA847D50}">
      <dgm:prSet/>
      <dgm:spPr/>
      <dgm:t>
        <a:bodyPr/>
        <a:lstStyle/>
        <a:p>
          <a:endParaRPr lang="en-US"/>
        </a:p>
      </dgm:t>
    </dgm:pt>
    <dgm:pt modelId="{BD8A2689-4B09-47E0-9CCD-EF64D2878953}" type="sibTrans" cxnId="{14C6B172-4FF5-4635-ADBC-8C53DA847D50}">
      <dgm:prSet/>
      <dgm:spPr/>
      <dgm:t>
        <a:bodyPr/>
        <a:lstStyle/>
        <a:p>
          <a:endParaRPr lang="en-US"/>
        </a:p>
      </dgm:t>
    </dgm:pt>
    <dgm:pt modelId="{C9F28559-0B9E-4BEB-99A1-31A50205CB02}" type="pres">
      <dgm:prSet presAssocID="{BC534BEC-5CA0-4B68-BBCF-B7374282AD6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610B078-DF60-4561-8C17-FEB772093A89}" type="pres">
      <dgm:prSet presAssocID="{B556E1C8-84B3-4496-9C90-6E8697468F65}" presName="circle1" presStyleLbl="node1" presStyleIdx="0" presStyleCnt="7"/>
      <dgm:spPr/>
    </dgm:pt>
    <dgm:pt modelId="{D47C2578-66E6-4ACF-BAF2-854DB7DFCF50}" type="pres">
      <dgm:prSet presAssocID="{B556E1C8-84B3-4496-9C90-6E8697468F65}" presName="space" presStyleCnt="0"/>
      <dgm:spPr/>
    </dgm:pt>
    <dgm:pt modelId="{FBAC9697-A32E-4A12-83DC-DA810CA4816D}" type="pres">
      <dgm:prSet presAssocID="{B556E1C8-84B3-4496-9C90-6E8697468F65}" presName="rect1" presStyleLbl="alignAcc1" presStyleIdx="0" presStyleCnt="7"/>
      <dgm:spPr/>
    </dgm:pt>
    <dgm:pt modelId="{0C55010A-82EE-439C-88B6-6A8ADE76A509}" type="pres">
      <dgm:prSet presAssocID="{C22C82BE-2A7A-4CF7-B56A-234650EA0AC5}" presName="vertSpace2" presStyleLbl="node1" presStyleIdx="0" presStyleCnt="7"/>
      <dgm:spPr/>
    </dgm:pt>
    <dgm:pt modelId="{C52B329A-FD09-49F8-A10E-DA3C69D59C56}" type="pres">
      <dgm:prSet presAssocID="{C22C82BE-2A7A-4CF7-B56A-234650EA0AC5}" presName="circle2" presStyleLbl="node1" presStyleIdx="1" presStyleCnt="7"/>
      <dgm:spPr/>
    </dgm:pt>
    <dgm:pt modelId="{ECFD48F7-A090-485B-827D-8F86FCE9FC3E}" type="pres">
      <dgm:prSet presAssocID="{C22C82BE-2A7A-4CF7-B56A-234650EA0AC5}" presName="rect2" presStyleLbl="alignAcc1" presStyleIdx="1" presStyleCnt="7"/>
      <dgm:spPr/>
    </dgm:pt>
    <dgm:pt modelId="{07A82C08-04C8-4CEE-9B62-AE62FD401212}" type="pres">
      <dgm:prSet presAssocID="{8B133A7E-9599-4338-8223-7A2F6C777BB0}" presName="vertSpace3" presStyleLbl="node1" presStyleIdx="1" presStyleCnt="7"/>
      <dgm:spPr/>
    </dgm:pt>
    <dgm:pt modelId="{C5AE371D-EA22-412E-B516-E6480B311DFA}" type="pres">
      <dgm:prSet presAssocID="{8B133A7E-9599-4338-8223-7A2F6C777BB0}" presName="circle3" presStyleLbl="node1" presStyleIdx="2" presStyleCnt="7"/>
      <dgm:spPr/>
    </dgm:pt>
    <dgm:pt modelId="{0690271F-6ABC-4DB2-8BB5-B20AEFDEA1D8}" type="pres">
      <dgm:prSet presAssocID="{8B133A7E-9599-4338-8223-7A2F6C777BB0}" presName="rect3" presStyleLbl="alignAcc1" presStyleIdx="2" presStyleCnt="7"/>
      <dgm:spPr/>
    </dgm:pt>
    <dgm:pt modelId="{C807B5A0-237A-42C9-BA67-0A88DA04365A}" type="pres">
      <dgm:prSet presAssocID="{176C9213-1C38-4902-8F4C-635861D4BE49}" presName="vertSpace4" presStyleLbl="node1" presStyleIdx="2" presStyleCnt="7"/>
      <dgm:spPr/>
    </dgm:pt>
    <dgm:pt modelId="{F5EDB3A2-2443-4B2D-AD0D-1C059FC8EFA4}" type="pres">
      <dgm:prSet presAssocID="{176C9213-1C38-4902-8F4C-635861D4BE49}" presName="circle4" presStyleLbl="node1" presStyleIdx="3" presStyleCnt="7"/>
      <dgm:spPr/>
    </dgm:pt>
    <dgm:pt modelId="{20B1F1DA-52D0-4C6E-A772-BB1B26A50057}" type="pres">
      <dgm:prSet presAssocID="{176C9213-1C38-4902-8F4C-635861D4BE49}" presName="rect4" presStyleLbl="alignAcc1" presStyleIdx="3" presStyleCnt="7"/>
      <dgm:spPr/>
    </dgm:pt>
    <dgm:pt modelId="{2AF56486-2D7C-47CF-A525-F82D18B96B58}" type="pres">
      <dgm:prSet presAssocID="{98EF8750-0FF6-4EDC-8C87-203AEE74FAE8}" presName="vertSpace5" presStyleLbl="node1" presStyleIdx="3" presStyleCnt="7"/>
      <dgm:spPr/>
    </dgm:pt>
    <dgm:pt modelId="{C334C591-A077-410F-BCB0-50AC83580648}" type="pres">
      <dgm:prSet presAssocID="{98EF8750-0FF6-4EDC-8C87-203AEE74FAE8}" presName="circle5" presStyleLbl="node1" presStyleIdx="4" presStyleCnt="7"/>
      <dgm:spPr/>
    </dgm:pt>
    <dgm:pt modelId="{C6BEBCEF-318E-45F8-98C0-FC96691C2906}" type="pres">
      <dgm:prSet presAssocID="{98EF8750-0FF6-4EDC-8C87-203AEE74FAE8}" presName="rect5" presStyleLbl="alignAcc1" presStyleIdx="4" presStyleCnt="7"/>
      <dgm:spPr/>
    </dgm:pt>
    <dgm:pt modelId="{2EBF3A83-ADF8-4FC3-A7A6-7A9A7200B0D3}" type="pres">
      <dgm:prSet presAssocID="{E9F2B128-6094-4EB8-A310-8CF2A8614B1A}" presName="vertSpace6" presStyleLbl="node1" presStyleIdx="4" presStyleCnt="7"/>
      <dgm:spPr/>
    </dgm:pt>
    <dgm:pt modelId="{00724435-1D86-4E83-8880-39E1E5CF86AA}" type="pres">
      <dgm:prSet presAssocID="{E9F2B128-6094-4EB8-A310-8CF2A8614B1A}" presName="circle6" presStyleLbl="node1" presStyleIdx="5" presStyleCnt="7"/>
      <dgm:spPr/>
    </dgm:pt>
    <dgm:pt modelId="{F92A49B3-6D74-4CC5-BF0E-6B52639E96DD}" type="pres">
      <dgm:prSet presAssocID="{E9F2B128-6094-4EB8-A310-8CF2A8614B1A}" presName="rect6" presStyleLbl="alignAcc1" presStyleIdx="5" presStyleCnt="7"/>
      <dgm:spPr/>
    </dgm:pt>
    <dgm:pt modelId="{1BD01A39-952E-49F8-8504-6D80443DA42C}" type="pres">
      <dgm:prSet presAssocID="{B9BEBC61-AD6B-40BD-B724-3905CC4521C8}" presName="vertSpace7" presStyleLbl="node1" presStyleIdx="5" presStyleCnt="7"/>
      <dgm:spPr/>
    </dgm:pt>
    <dgm:pt modelId="{5F14A2B7-1758-4480-8D06-7F5A38CA3585}" type="pres">
      <dgm:prSet presAssocID="{B9BEBC61-AD6B-40BD-B724-3905CC4521C8}" presName="circle7" presStyleLbl="node1" presStyleIdx="6" presStyleCnt="7"/>
      <dgm:spPr/>
    </dgm:pt>
    <dgm:pt modelId="{2569DD88-E3A9-42ED-BF80-8A45F8352786}" type="pres">
      <dgm:prSet presAssocID="{B9BEBC61-AD6B-40BD-B724-3905CC4521C8}" presName="rect7" presStyleLbl="alignAcc1" presStyleIdx="6" presStyleCnt="7"/>
      <dgm:spPr/>
    </dgm:pt>
    <dgm:pt modelId="{8D087122-A5F7-47B3-83C4-7F119D216A95}" type="pres">
      <dgm:prSet presAssocID="{B556E1C8-84B3-4496-9C90-6E8697468F65}" presName="rect1ParTxNoCh" presStyleLbl="alignAcc1" presStyleIdx="6" presStyleCnt="7">
        <dgm:presLayoutVars>
          <dgm:chMax val="1"/>
          <dgm:bulletEnabled val="1"/>
        </dgm:presLayoutVars>
      </dgm:prSet>
      <dgm:spPr/>
    </dgm:pt>
    <dgm:pt modelId="{883004E6-BC69-40EA-BA7F-99F22F6B3A85}" type="pres">
      <dgm:prSet presAssocID="{C22C82BE-2A7A-4CF7-B56A-234650EA0AC5}" presName="rect2ParTxNoCh" presStyleLbl="alignAcc1" presStyleIdx="6" presStyleCnt="7">
        <dgm:presLayoutVars>
          <dgm:chMax val="1"/>
          <dgm:bulletEnabled val="1"/>
        </dgm:presLayoutVars>
      </dgm:prSet>
      <dgm:spPr/>
    </dgm:pt>
    <dgm:pt modelId="{E81CF023-CC98-49DB-A5F8-9FFE94E2AEB2}" type="pres">
      <dgm:prSet presAssocID="{8B133A7E-9599-4338-8223-7A2F6C777BB0}" presName="rect3ParTxNoCh" presStyleLbl="alignAcc1" presStyleIdx="6" presStyleCnt="7">
        <dgm:presLayoutVars>
          <dgm:chMax val="1"/>
          <dgm:bulletEnabled val="1"/>
        </dgm:presLayoutVars>
      </dgm:prSet>
      <dgm:spPr/>
    </dgm:pt>
    <dgm:pt modelId="{2AE3C981-2A0F-48C1-BB90-B8CC4AE1F514}" type="pres">
      <dgm:prSet presAssocID="{176C9213-1C38-4902-8F4C-635861D4BE49}" presName="rect4ParTxNoCh" presStyleLbl="alignAcc1" presStyleIdx="6" presStyleCnt="7">
        <dgm:presLayoutVars>
          <dgm:chMax val="1"/>
          <dgm:bulletEnabled val="1"/>
        </dgm:presLayoutVars>
      </dgm:prSet>
      <dgm:spPr/>
    </dgm:pt>
    <dgm:pt modelId="{37144EB2-5C52-4EDC-A967-AE48DA434604}" type="pres">
      <dgm:prSet presAssocID="{98EF8750-0FF6-4EDC-8C87-203AEE74FAE8}" presName="rect5ParTxNoCh" presStyleLbl="alignAcc1" presStyleIdx="6" presStyleCnt="7">
        <dgm:presLayoutVars>
          <dgm:chMax val="1"/>
          <dgm:bulletEnabled val="1"/>
        </dgm:presLayoutVars>
      </dgm:prSet>
      <dgm:spPr/>
    </dgm:pt>
    <dgm:pt modelId="{A3B3C68B-67FD-49CB-99DF-7B5C2AD6681A}" type="pres">
      <dgm:prSet presAssocID="{E9F2B128-6094-4EB8-A310-8CF2A8614B1A}" presName="rect6ParTxNoCh" presStyleLbl="alignAcc1" presStyleIdx="6" presStyleCnt="7">
        <dgm:presLayoutVars>
          <dgm:chMax val="1"/>
          <dgm:bulletEnabled val="1"/>
        </dgm:presLayoutVars>
      </dgm:prSet>
      <dgm:spPr/>
    </dgm:pt>
    <dgm:pt modelId="{52447559-6EC2-4629-B7B3-8E8DB448BA86}" type="pres">
      <dgm:prSet presAssocID="{B9BEBC61-AD6B-40BD-B724-3905CC4521C8}" presName="rect7ParTxNoCh" presStyleLbl="alignAcc1" presStyleIdx="6" presStyleCnt="7">
        <dgm:presLayoutVars>
          <dgm:chMax val="1"/>
          <dgm:bulletEnabled val="1"/>
        </dgm:presLayoutVars>
      </dgm:prSet>
      <dgm:spPr/>
    </dgm:pt>
  </dgm:ptLst>
  <dgm:cxnLst>
    <dgm:cxn modelId="{12E16D38-89E9-4D45-B915-0956D55E1AB0}" type="presOf" srcId="{C22C82BE-2A7A-4CF7-B56A-234650EA0AC5}" destId="{ECFD48F7-A090-485B-827D-8F86FCE9FC3E}" srcOrd="0" destOrd="0" presId="urn:microsoft.com/office/officeart/2005/8/layout/target3"/>
    <dgm:cxn modelId="{BDE68BC5-4008-4304-8754-AF831795D531}" srcId="{BC534BEC-5CA0-4B68-BBCF-B7374282AD61}" destId="{E9F2B128-6094-4EB8-A310-8CF2A8614B1A}" srcOrd="5" destOrd="0" parTransId="{4F1432C1-C505-4DF4-A6C9-0C3F4DAD3350}" sibTransId="{7B0A267B-D763-4D2F-8299-16A0F3938DA9}"/>
    <dgm:cxn modelId="{DADCED0D-90BB-43DC-B350-46540E9C05A0}" type="presOf" srcId="{98EF8750-0FF6-4EDC-8C87-203AEE74FAE8}" destId="{37144EB2-5C52-4EDC-A967-AE48DA434604}" srcOrd="1" destOrd="0" presId="urn:microsoft.com/office/officeart/2005/8/layout/target3"/>
    <dgm:cxn modelId="{87365BB0-6E12-4327-A186-796E47F0A602}" srcId="{BC534BEC-5CA0-4B68-BBCF-B7374282AD61}" destId="{176C9213-1C38-4902-8F4C-635861D4BE49}" srcOrd="3" destOrd="0" parTransId="{5ABCD463-54D8-4DC2-B6BF-BE162F1BAEA8}" sibTransId="{05520B44-0198-4EBA-B2F1-1D1415D242B2}"/>
    <dgm:cxn modelId="{933E3CDD-A33D-4873-A51B-EC448CF506E0}" type="presOf" srcId="{BC534BEC-5CA0-4B68-BBCF-B7374282AD61}" destId="{C9F28559-0B9E-4BEB-99A1-31A50205CB02}" srcOrd="0" destOrd="0" presId="urn:microsoft.com/office/officeart/2005/8/layout/target3"/>
    <dgm:cxn modelId="{18A85592-F8FE-4258-964A-0A084565B53F}" type="presOf" srcId="{176C9213-1C38-4902-8F4C-635861D4BE49}" destId="{20B1F1DA-52D0-4C6E-A772-BB1B26A50057}" srcOrd="0" destOrd="0" presId="urn:microsoft.com/office/officeart/2005/8/layout/target3"/>
    <dgm:cxn modelId="{E05C7335-AE35-45D1-9D19-208A5A3CA854}" srcId="{BC534BEC-5CA0-4B68-BBCF-B7374282AD61}" destId="{C22C82BE-2A7A-4CF7-B56A-234650EA0AC5}" srcOrd="1" destOrd="0" parTransId="{856CCEED-A43D-4F35-A619-79FCA4D578FD}" sibTransId="{93270A86-3BB6-450F-832D-B189B8F8C031}"/>
    <dgm:cxn modelId="{6829E733-20B6-4AE1-BEEB-C8AF6EBE28EF}" type="presOf" srcId="{98EF8750-0FF6-4EDC-8C87-203AEE74FAE8}" destId="{C6BEBCEF-318E-45F8-98C0-FC96691C2906}" srcOrd="0" destOrd="0" presId="urn:microsoft.com/office/officeart/2005/8/layout/target3"/>
    <dgm:cxn modelId="{EA41CD5A-9205-4AF9-9017-8C044C960955}" type="presOf" srcId="{8B133A7E-9599-4338-8223-7A2F6C777BB0}" destId="{E81CF023-CC98-49DB-A5F8-9FFE94E2AEB2}" srcOrd="1" destOrd="0" presId="urn:microsoft.com/office/officeart/2005/8/layout/target3"/>
    <dgm:cxn modelId="{39FA6810-AECE-46BB-8E46-C01DF81AA8BC}" srcId="{BC534BEC-5CA0-4B68-BBCF-B7374282AD61}" destId="{8B133A7E-9599-4338-8223-7A2F6C777BB0}" srcOrd="2" destOrd="0" parTransId="{81B78F76-626B-4D29-AE6C-FB89BD4CC0E4}" sibTransId="{5FFA7A2D-4DE7-4909-B228-97E72636F668}"/>
    <dgm:cxn modelId="{4161767B-7756-44B9-9236-D38556B4C13D}" type="presOf" srcId="{C22C82BE-2A7A-4CF7-B56A-234650EA0AC5}" destId="{883004E6-BC69-40EA-BA7F-99F22F6B3A85}" srcOrd="1" destOrd="0" presId="urn:microsoft.com/office/officeart/2005/8/layout/target3"/>
    <dgm:cxn modelId="{14C6B172-4FF5-4635-ADBC-8C53DA847D50}" srcId="{BC534BEC-5CA0-4B68-BBCF-B7374282AD61}" destId="{B9BEBC61-AD6B-40BD-B724-3905CC4521C8}" srcOrd="6" destOrd="0" parTransId="{AA09F1CE-E017-4B20-A1CF-A2F49F7E426A}" sibTransId="{BD8A2689-4B09-47E0-9CCD-EF64D2878953}"/>
    <dgm:cxn modelId="{24474065-D8EB-43CE-9545-EB1664FCA80C}" type="presOf" srcId="{176C9213-1C38-4902-8F4C-635861D4BE49}" destId="{2AE3C981-2A0F-48C1-BB90-B8CC4AE1F514}" srcOrd="1" destOrd="0" presId="urn:microsoft.com/office/officeart/2005/8/layout/target3"/>
    <dgm:cxn modelId="{ABF8FA49-BA4D-4E9D-9DDF-DFEAFF9722F3}" srcId="{BC534BEC-5CA0-4B68-BBCF-B7374282AD61}" destId="{98EF8750-0FF6-4EDC-8C87-203AEE74FAE8}" srcOrd="4" destOrd="0" parTransId="{B4118045-4924-4E45-9059-52B086818FE9}" sibTransId="{1DE737B4-D71E-4DA0-98ED-09DEE666049E}"/>
    <dgm:cxn modelId="{B0697F6A-16B2-4DFB-8A7B-CD61FA759AC8}" type="presOf" srcId="{8B133A7E-9599-4338-8223-7A2F6C777BB0}" destId="{0690271F-6ABC-4DB2-8BB5-B20AEFDEA1D8}" srcOrd="0" destOrd="0" presId="urn:microsoft.com/office/officeart/2005/8/layout/target3"/>
    <dgm:cxn modelId="{6158F986-0742-4F16-8495-693002E10A71}" type="presOf" srcId="{B556E1C8-84B3-4496-9C90-6E8697468F65}" destId="{8D087122-A5F7-47B3-83C4-7F119D216A95}" srcOrd="1" destOrd="0" presId="urn:microsoft.com/office/officeart/2005/8/layout/target3"/>
    <dgm:cxn modelId="{AB5A15F5-2A11-499A-A5CD-A244119C55F8}" srcId="{BC534BEC-5CA0-4B68-BBCF-B7374282AD61}" destId="{B556E1C8-84B3-4496-9C90-6E8697468F65}" srcOrd="0" destOrd="0" parTransId="{5D048A85-F161-46A8-B259-07C40212502F}" sibTransId="{67336615-7147-455F-9D00-140C5B6D968D}"/>
    <dgm:cxn modelId="{D8CE8C3D-0830-42F8-86F9-92A04B1636FA}" type="presOf" srcId="{B9BEBC61-AD6B-40BD-B724-3905CC4521C8}" destId="{52447559-6EC2-4629-B7B3-8E8DB448BA86}" srcOrd="1" destOrd="0" presId="urn:microsoft.com/office/officeart/2005/8/layout/target3"/>
    <dgm:cxn modelId="{E66506D8-56AC-4050-A957-EC6118565879}" type="presOf" srcId="{E9F2B128-6094-4EB8-A310-8CF2A8614B1A}" destId="{F92A49B3-6D74-4CC5-BF0E-6B52639E96DD}" srcOrd="0" destOrd="0" presId="urn:microsoft.com/office/officeart/2005/8/layout/target3"/>
    <dgm:cxn modelId="{8792BF7B-1AE6-4504-B051-D246DE103AAC}" type="presOf" srcId="{B556E1C8-84B3-4496-9C90-6E8697468F65}" destId="{FBAC9697-A32E-4A12-83DC-DA810CA4816D}" srcOrd="0" destOrd="0" presId="urn:microsoft.com/office/officeart/2005/8/layout/target3"/>
    <dgm:cxn modelId="{03C27445-DFA8-4406-A665-B53D3F6AE3C1}" type="presOf" srcId="{B9BEBC61-AD6B-40BD-B724-3905CC4521C8}" destId="{2569DD88-E3A9-42ED-BF80-8A45F8352786}" srcOrd="0" destOrd="0" presId="urn:microsoft.com/office/officeart/2005/8/layout/target3"/>
    <dgm:cxn modelId="{95821546-9978-4380-B363-D4641A461DC1}" type="presOf" srcId="{E9F2B128-6094-4EB8-A310-8CF2A8614B1A}" destId="{A3B3C68B-67FD-49CB-99DF-7B5C2AD6681A}" srcOrd="1" destOrd="0" presId="urn:microsoft.com/office/officeart/2005/8/layout/target3"/>
    <dgm:cxn modelId="{BF64738D-7CF0-4991-B566-2FDA5DCBF5DA}" type="presParOf" srcId="{C9F28559-0B9E-4BEB-99A1-31A50205CB02}" destId="{F610B078-DF60-4561-8C17-FEB772093A89}" srcOrd="0" destOrd="0" presId="urn:microsoft.com/office/officeart/2005/8/layout/target3"/>
    <dgm:cxn modelId="{6D287942-E3EA-435C-830A-5BD08A94E46B}" type="presParOf" srcId="{C9F28559-0B9E-4BEB-99A1-31A50205CB02}" destId="{D47C2578-66E6-4ACF-BAF2-854DB7DFCF50}" srcOrd="1" destOrd="0" presId="urn:microsoft.com/office/officeart/2005/8/layout/target3"/>
    <dgm:cxn modelId="{C9987D78-FAAF-432E-B8AF-5A1AE4D732A9}" type="presParOf" srcId="{C9F28559-0B9E-4BEB-99A1-31A50205CB02}" destId="{FBAC9697-A32E-4A12-83DC-DA810CA4816D}" srcOrd="2" destOrd="0" presId="urn:microsoft.com/office/officeart/2005/8/layout/target3"/>
    <dgm:cxn modelId="{9D4D3776-CDC6-4284-971D-9019525288BE}" type="presParOf" srcId="{C9F28559-0B9E-4BEB-99A1-31A50205CB02}" destId="{0C55010A-82EE-439C-88B6-6A8ADE76A509}" srcOrd="3" destOrd="0" presId="urn:microsoft.com/office/officeart/2005/8/layout/target3"/>
    <dgm:cxn modelId="{35915BA6-F8D8-4408-9661-6B37016DE8B0}" type="presParOf" srcId="{C9F28559-0B9E-4BEB-99A1-31A50205CB02}" destId="{C52B329A-FD09-49F8-A10E-DA3C69D59C56}" srcOrd="4" destOrd="0" presId="urn:microsoft.com/office/officeart/2005/8/layout/target3"/>
    <dgm:cxn modelId="{D21552BD-1566-43B7-8A49-B3C7362EC84A}" type="presParOf" srcId="{C9F28559-0B9E-4BEB-99A1-31A50205CB02}" destId="{ECFD48F7-A090-485B-827D-8F86FCE9FC3E}" srcOrd="5" destOrd="0" presId="urn:microsoft.com/office/officeart/2005/8/layout/target3"/>
    <dgm:cxn modelId="{79C09438-7F55-4D8D-8A0D-8035BA8368A2}" type="presParOf" srcId="{C9F28559-0B9E-4BEB-99A1-31A50205CB02}" destId="{07A82C08-04C8-4CEE-9B62-AE62FD401212}" srcOrd="6" destOrd="0" presId="urn:microsoft.com/office/officeart/2005/8/layout/target3"/>
    <dgm:cxn modelId="{F0DBE52F-8C9F-4D5E-8152-9DBEED9492CF}" type="presParOf" srcId="{C9F28559-0B9E-4BEB-99A1-31A50205CB02}" destId="{C5AE371D-EA22-412E-B516-E6480B311DFA}" srcOrd="7" destOrd="0" presId="urn:microsoft.com/office/officeart/2005/8/layout/target3"/>
    <dgm:cxn modelId="{4DBCF51C-9F33-4CA5-B6FC-ACDA2C12581C}" type="presParOf" srcId="{C9F28559-0B9E-4BEB-99A1-31A50205CB02}" destId="{0690271F-6ABC-4DB2-8BB5-B20AEFDEA1D8}" srcOrd="8" destOrd="0" presId="urn:microsoft.com/office/officeart/2005/8/layout/target3"/>
    <dgm:cxn modelId="{4DEEBDC0-72F5-44F5-A69E-2F1BD7866E6A}" type="presParOf" srcId="{C9F28559-0B9E-4BEB-99A1-31A50205CB02}" destId="{C807B5A0-237A-42C9-BA67-0A88DA04365A}" srcOrd="9" destOrd="0" presId="urn:microsoft.com/office/officeart/2005/8/layout/target3"/>
    <dgm:cxn modelId="{FED93F31-E8DB-4F82-A3CB-58A886EB3999}" type="presParOf" srcId="{C9F28559-0B9E-4BEB-99A1-31A50205CB02}" destId="{F5EDB3A2-2443-4B2D-AD0D-1C059FC8EFA4}" srcOrd="10" destOrd="0" presId="urn:microsoft.com/office/officeart/2005/8/layout/target3"/>
    <dgm:cxn modelId="{05D5A46E-6BAF-4413-AB94-877B6FFA01AD}" type="presParOf" srcId="{C9F28559-0B9E-4BEB-99A1-31A50205CB02}" destId="{20B1F1DA-52D0-4C6E-A772-BB1B26A50057}" srcOrd="11" destOrd="0" presId="urn:microsoft.com/office/officeart/2005/8/layout/target3"/>
    <dgm:cxn modelId="{EF8CD225-0A1C-4FA7-818E-5FEC02B450B5}" type="presParOf" srcId="{C9F28559-0B9E-4BEB-99A1-31A50205CB02}" destId="{2AF56486-2D7C-47CF-A525-F82D18B96B58}" srcOrd="12" destOrd="0" presId="urn:microsoft.com/office/officeart/2005/8/layout/target3"/>
    <dgm:cxn modelId="{17692905-6AC1-4205-9044-C0B2538FC757}" type="presParOf" srcId="{C9F28559-0B9E-4BEB-99A1-31A50205CB02}" destId="{C334C591-A077-410F-BCB0-50AC83580648}" srcOrd="13" destOrd="0" presId="urn:microsoft.com/office/officeart/2005/8/layout/target3"/>
    <dgm:cxn modelId="{7CB703A8-37C2-4EC4-8516-9FFD4954BA65}" type="presParOf" srcId="{C9F28559-0B9E-4BEB-99A1-31A50205CB02}" destId="{C6BEBCEF-318E-45F8-98C0-FC96691C2906}" srcOrd="14" destOrd="0" presId="urn:microsoft.com/office/officeart/2005/8/layout/target3"/>
    <dgm:cxn modelId="{AC831BD4-9B50-47FE-A01F-D8FCA05C5E3D}" type="presParOf" srcId="{C9F28559-0B9E-4BEB-99A1-31A50205CB02}" destId="{2EBF3A83-ADF8-4FC3-A7A6-7A9A7200B0D3}" srcOrd="15" destOrd="0" presId="urn:microsoft.com/office/officeart/2005/8/layout/target3"/>
    <dgm:cxn modelId="{BB50310E-A408-4A43-8856-3D09E430EF09}" type="presParOf" srcId="{C9F28559-0B9E-4BEB-99A1-31A50205CB02}" destId="{00724435-1D86-4E83-8880-39E1E5CF86AA}" srcOrd="16" destOrd="0" presId="urn:microsoft.com/office/officeart/2005/8/layout/target3"/>
    <dgm:cxn modelId="{9F809F00-559E-4503-B9E4-BDDCA51B7B52}" type="presParOf" srcId="{C9F28559-0B9E-4BEB-99A1-31A50205CB02}" destId="{F92A49B3-6D74-4CC5-BF0E-6B52639E96DD}" srcOrd="17" destOrd="0" presId="urn:microsoft.com/office/officeart/2005/8/layout/target3"/>
    <dgm:cxn modelId="{7F5AE402-AACD-484F-83AE-9273C52AEC10}" type="presParOf" srcId="{C9F28559-0B9E-4BEB-99A1-31A50205CB02}" destId="{1BD01A39-952E-49F8-8504-6D80443DA42C}" srcOrd="18" destOrd="0" presId="urn:microsoft.com/office/officeart/2005/8/layout/target3"/>
    <dgm:cxn modelId="{E4D835EA-9ED8-400C-AD32-16883C666C00}" type="presParOf" srcId="{C9F28559-0B9E-4BEB-99A1-31A50205CB02}" destId="{5F14A2B7-1758-4480-8D06-7F5A38CA3585}" srcOrd="19" destOrd="0" presId="urn:microsoft.com/office/officeart/2005/8/layout/target3"/>
    <dgm:cxn modelId="{890DCF8A-DED1-49B6-9159-B4A7EC1055D8}" type="presParOf" srcId="{C9F28559-0B9E-4BEB-99A1-31A50205CB02}" destId="{2569DD88-E3A9-42ED-BF80-8A45F8352786}" srcOrd="20" destOrd="0" presId="urn:microsoft.com/office/officeart/2005/8/layout/target3"/>
    <dgm:cxn modelId="{7DA60E09-8B52-4BD7-81C3-74D30DC61403}" type="presParOf" srcId="{C9F28559-0B9E-4BEB-99A1-31A50205CB02}" destId="{8D087122-A5F7-47B3-83C4-7F119D216A95}" srcOrd="21" destOrd="0" presId="urn:microsoft.com/office/officeart/2005/8/layout/target3"/>
    <dgm:cxn modelId="{79273187-4562-4981-8897-86271FE4104F}" type="presParOf" srcId="{C9F28559-0B9E-4BEB-99A1-31A50205CB02}" destId="{883004E6-BC69-40EA-BA7F-99F22F6B3A85}" srcOrd="22" destOrd="0" presId="urn:microsoft.com/office/officeart/2005/8/layout/target3"/>
    <dgm:cxn modelId="{D8E11653-63E2-4B19-9276-F788DEE58BB0}" type="presParOf" srcId="{C9F28559-0B9E-4BEB-99A1-31A50205CB02}" destId="{E81CF023-CC98-49DB-A5F8-9FFE94E2AEB2}" srcOrd="23" destOrd="0" presId="urn:microsoft.com/office/officeart/2005/8/layout/target3"/>
    <dgm:cxn modelId="{2EC5273D-5177-47DD-9F6A-0541CEC7FE80}" type="presParOf" srcId="{C9F28559-0B9E-4BEB-99A1-31A50205CB02}" destId="{2AE3C981-2A0F-48C1-BB90-B8CC4AE1F514}" srcOrd="24" destOrd="0" presId="urn:microsoft.com/office/officeart/2005/8/layout/target3"/>
    <dgm:cxn modelId="{3F5749A5-144A-48E9-898A-556FC3FA9583}" type="presParOf" srcId="{C9F28559-0B9E-4BEB-99A1-31A50205CB02}" destId="{37144EB2-5C52-4EDC-A967-AE48DA434604}" srcOrd="25" destOrd="0" presId="urn:microsoft.com/office/officeart/2005/8/layout/target3"/>
    <dgm:cxn modelId="{5875D2E3-7020-4EF1-AB18-A66547DF5F77}" type="presParOf" srcId="{C9F28559-0B9E-4BEB-99A1-31A50205CB02}" destId="{A3B3C68B-67FD-49CB-99DF-7B5C2AD6681A}" srcOrd="26" destOrd="0" presId="urn:microsoft.com/office/officeart/2005/8/layout/target3"/>
    <dgm:cxn modelId="{568BA132-2934-4214-9EDA-A522FFD7B9C9}" type="presParOf" srcId="{C9F28559-0B9E-4BEB-99A1-31A50205CB02}" destId="{52447559-6EC2-4629-B7B3-8E8DB448BA86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37513-1FDB-4F03-A3E0-14A7C55ADF3E}">
      <dsp:nvSpPr>
        <dsp:cNvPr id="0" name=""/>
        <dsp:cNvSpPr/>
      </dsp:nvSpPr>
      <dsp:spPr>
        <a:xfrm>
          <a:off x="0" y="0"/>
          <a:ext cx="4023360" cy="40233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F117DF-8369-4FA2-BBC4-1F8F36A607DC}">
      <dsp:nvSpPr>
        <dsp:cNvPr id="0" name=""/>
        <dsp:cNvSpPr/>
      </dsp:nvSpPr>
      <dsp:spPr>
        <a:xfrm>
          <a:off x="2011680" y="0"/>
          <a:ext cx="7708393" cy="40233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Disruptive Event</a:t>
          </a:r>
          <a:endParaRPr lang="en-US" sz="4400" kern="1200"/>
        </a:p>
      </dsp:txBody>
      <dsp:txXfrm>
        <a:off x="2011680" y="0"/>
        <a:ext cx="3854196" cy="1207010"/>
      </dsp:txXfrm>
    </dsp:sp>
    <dsp:sp modelId="{6F51E06C-BFA6-42F6-B5CE-28DD3101AEA6}">
      <dsp:nvSpPr>
        <dsp:cNvPr id="0" name=""/>
        <dsp:cNvSpPr/>
      </dsp:nvSpPr>
      <dsp:spPr>
        <a:xfrm>
          <a:off x="704089" y="1207010"/>
          <a:ext cx="2615181" cy="261518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61FD88-F4C7-404A-8DFB-CC4E7CB7550F}">
      <dsp:nvSpPr>
        <dsp:cNvPr id="0" name=""/>
        <dsp:cNvSpPr/>
      </dsp:nvSpPr>
      <dsp:spPr>
        <a:xfrm>
          <a:off x="2011680" y="1207010"/>
          <a:ext cx="7708393" cy="261518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Popular topics</a:t>
          </a:r>
          <a:endParaRPr lang="en-US" sz="4400" kern="1200"/>
        </a:p>
      </dsp:txBody>
      <dsp:txXfrm>
        <a:off x="2011680" y="1207010"/>
        <a:ext cx="3854196" cy="1207006"/>
      </dsp:txXfrm>
    </dsp:sp>
    <dsp:sp modelId="{DF7F7DAC-2675-4F64-B27F-F2F2947D1DB6}">
      <dsp:nvSpPr>
        <dsp:cNvPr id="0" name=""/>
        <dsp:cNvSpPr/>
      </dsp:nvSpPr>
      <dsp:spPr>
        <a:xfrm>
          <a:off x="1408176" y="2414017"/>
          <a:ext cx="1207006" cy="120700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D8499A-A66D-4CC9-A6E1-3FB2833D0620}">
      <dsp:nvSpPr>
        <dsp:cNvPr id="0" name=""/>
        <dsp:cNvSpPr/>
      </dsp:nvSpPr>
      <dsp:spPr>
        <a:xfrm>
          <a:off x="2011680" y="2414017"/>
          <a:ext cx="7708393" cy="12070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Daily Routines</a:t>
          </a:r>
          <a:endParaRPr lang="en-US" sz="4400" kern="1200"/>
        </a:p>
      </dsp:txBody>
      <dsp:txXfrm>
        <a:off x="2011680" y="2414017"/>
        <a:ext cx="3854196" cy="1207006"/>
      </dsp:txXfrm>
    </dsp:sp>
    <dsp:sp modelId="{EE57C821-9AC6-4F7D-A4EC-2526ACB28480}">
      <dsp:nvSpPr>
        <dsp:cNvPr id="0" name=""/>
        <dsp:cNvSpPr/>
      </dsp:nvSpPr>
      <dsp:spPr>
        <a:xfrm>
          <a:off x="5865876" y="0"/>
          <a:ext cx="3854196" cy="120701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err="1" smtClean="0"/>
            <a:t>Kejadian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atau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peristiwa</a:t>
          </a:r>
          <a:r>
            <a:rPr lang="en-US" sz="1700" kern="1200" dirty="0" smtClean="0"/>
            <a:t> yang </a:t>
          </a:r>
          <a:r>
            <a:rPr lang="en-US" sz="1700" kern="1200" dirty="0" err="1" smtClean="0"/>
            <a:t>menjadi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perhatian</a:t>
          </a:r>
          <a:r>
            <a:rPr lang="en-US" sz="1700" kern="1200" dirty="0" smtClean="0"/>
            <a:t> global; </a:t>
          </a:r>
          <a:endParaRPr lang="en-US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Contoh: Gempa bumi, tsunami.</a:t>
          </a:r>
          <a:endParaRPr lang="en-US" sz="1700" kern="1200"/>
        </a:p>
      </dsp:txBody>
      <dsp:txXfrm>
        <a:off x="5865876" y="0"/>
        <a:ext cx="3854196" cy="1207010"/>
      </dsp:txXfrm>
    </dsp:sp>
    <dsp:sp modelId="{CEEC7C1D-70B9-4E0D-B1EB-DD319D29F019}">
      <dsp:nvSpPr>
        <dsp:cNvPr id="0" name=""/>
        <dsp:cNvSpPr/>
      </dsp:nvSpPr>
      <dsp:spPr>
        <a:xfrm>
          <a:off x="5865876" y="1207010"/>
          <a:ext cx="3854196" cy="120700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Trending topic </a:t>
          </a:r>
          <a:r>
            <a:rPr lang="en-US" sz="1700" kern="1200" dirty="0" err="1" smtClean="0"/>
            <a:t>terkait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peristiwa</a:t>
          </a:r>
          <a:r>
            <a:rPr lang="en-US" sz="1700" kern="1200" dirty="0" smtClean="0"/>
            <a:t>, </a:t>
          </a:r>
          <a:r>
            <a:rPr lang="en-US" sz="1700" kern="1200" dirty="0" err="1" smtClean="0"/>
            <a:t>artis</a:t>
          </a:r>
          <a:r>
            <a:rPr lang="en-US" sz="1700" kern="1200" dirty="0" smtClean="0"/>
            <a:t>, </a:t>
          </a:r>
          <a:r>
            <a:rPr lang="en-US" sz="1700" kern="1200" dirty="0" err="1" smtClean="0"/>
            <a:t>barang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atau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merk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produk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tertentu</a:t>
          </a:r>
          <a:r>
            <a:rPr lang="en-US" sz="1700" kern="1200" dirty="0" smtClean="0"/>
            <a:t> yang popular </a:t>
          </a:r>
          <a:r>
            <a:rPr lang="en-US" sz="1700" kern="1200" dirty="0" err="1" smtClean="0"/>
            <a:t>dalam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jangka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waktu</a:t>
          </a:r>
          <a:r>
            <a:rPr lang="en-US" sz="1700" kern="1200" dirty="0" smtClean="0"/>
            <a:t> lama; </a:t>
          </a:r>
          <a:endParaRPr lang="en-US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Contoh: Coca Cola, Michael Jackson</a:t>
          </a:r>
          <a:endParaRPr lang="en-US" sz="1700" kern="1200"/>
        </a:p>
      </dsp:txBody>
      <dsp:txXfrm>
        <a:off x="5865876" y="1207010"/>
        <a:ext cx="3854196" cy="1207006"/>
      </dsp:txXfrm>
    </dsp:sp>
    <dsp:sp modelId="{FC38714A-68C8-46F0-9D25-525E3639FE52}">
      <dsp:nvSpPr>
        <dsp:cNvPr id="0" name=""/>
        <dsp:cNvSpPr/>
      </dsp:nvSpPr>
      <dsp:spPr>
        <a:xfrm>
          <a:off x="5865876" y="2414017"/>
          <a:ext cx="3854196" cy="120700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Trending topic berhubungan dengan istilah umum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Contoh: happy birthday, selamat malam</a:t>
          </a:r>
          <a:endParaRPr lang="en-US" sz="1700" kern="1200"/>
        </a:p>
      </dsp:txBody>
      <dsp:txXfrm>
        <a:off x="5865876" y="2414017"/>
        <a:ext cx="3854196" cy="12070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3FADE4-E4D2-485F-95D2-4241D07581C9}">
      <dsp:nvSpPr>
        <dsp:cNvPr id="0" name=""/>
        <dsp:cNvSpPr/>
      </dsp:nvSpPr>
      <dsp:spPr>
        <a:xfrm rot="16200000">
          <a:off x="-468001" y="469187"/>
          <a:ext cx="4023360" cy="3084984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6571" bIns="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Trending topic pada Media Siber (Lestari, 2017)</a:t>
          </a:r>
          <a:endParaRPr lang="en-US" sz="23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Berdasarkan berita yang paling banyak dibaca oleh pembaca berita atau berita popular</a:t>
          </a:r>
          <a:endParaRPr lang="en-US" sz="1800" kern="1200"/>
        </a:p>
      </dsp:txBody>
      <dsp:txXfrm rot="5400000">
        <a:off x="1187" y="804671"/>
        <a:ext cx="3084984" cy="2414016"/>
      </dsp:txXfrm>
    </dsp:sp>
    <dsp:sp modelId="{D73CAC71-904B-423F-96C0-3E03E56F8BDA}">
      <dsp:nvSpPr>
        <dsp:cNvPr id="0" name=""/>
        <dsp:cNvSpPr/>
      </dsp:nvSpPr>
      <dsp:spPr>
        <a:xfrm rot="16200000">
          <a:off x="2848356" y="469187"/>
          <a:ext cx="4023360" cy="3084984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6571" bIns="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Trending topic pada media social </a:t>
          </a:r>
          <a:endParaRPr lang="en-US" sz="23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Trending topic ditampilkan berdasarkan banyaknya jumlah pesan yang memiliki kesamaan keyword atau hashtags</a:t>
          </a:r>
          <a:endParaRPr lang="en-US" sz="1800" kern="1200"/>
        </a:p>
      </dsp:txBody>
      <dsp:txXfrm rot="5400000">
        <a:off x="3317544" y="804671"/>
        <a:ext cx="3084984" cy="2414016"/>
      </dsp:txXfrm>
    </dsp:sp>
    <dsp:sp modelId="{F33FD9BA-C996-4BCC-81B1-38099EB8FE73}">
      <dsp:nvSpPr>
        <dsp:cNvPr id="0" name=""/>
        <dsp:cNvSpPr/>
      </dsp:nvSpPr>
      <dsp:spPr>
        <a:xfrm rot="16200000">
          <a:off x="6164714" y="469187"/>
          <a:ext cx="4023360" cy="3084984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6571" bIns="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Google Trend</a:t>
          </a:r>
          <a:endParaRPr lang="en-US" sz="23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Trending topic pada Google Trend berdasarkan frekuensi kata kunci yang menjadi dasar pencarian pada periode waktu tertentu.</a:t>
          </a:r>
          <a:endParaRPr lang="en-US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https://trends.google.co.id/</a:t>
          </a:r>
          <a:endParaRPr lang="en-US" sz="1800" kern="1200"/>
        </a:p>
      </dsp:txBody>
      <dsp:txXfrm rot="5400000">
        <a:off x="6633902" y="804671"/>
        <a:ext cx="3084984" cy="24140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F7961-CF7E-4879-A310-8AE8B2924CDD}">
      <dsp:nvSpPr>
        <dsp:cNvPr id="0" name=""/>
        <dsp:cNvSpPr/>
      </dsp:nvSpPr>
      <dsp:spPr>
        <a:xfrm>
          <a:off x="4103533" y="2234766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F78FC3F-5BC4-4445-97D1-0770F2A79CC1}">
      <dsp:nvSpPr>
        <dsp:cNvPr id="0" name=""/>
        <dsp:cNvSpPr/>
      </dsp:nvSpPr>
      <dsp:spPr>
        <a:xfrm>
          <a:off x="3996853" y="2405726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8782A88-06E7-4B7F-B089-FDC1EA19687B}">
      <dsp:nvSpPr>
        <dsp:cNvPr id="0" name=""/>
        <dsp:cNvSpPr/>
      </dsp:nvSpPr>
      <dsp:spPr>
        <a:xfrm>
          <a:off x="3869714" y="2553741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8CB0A88-9D51-433E-826F-D01012F41CD1}">
      <dsp:nvSpPr>
        <dsp:cNvPr id="0" name=""/>
        <dsp:cNvSpPr/>
      </dsp:nvSpPr>
      <dsp:spPr>
        <a:xfrm>
          <a:off x="4021696" y="514176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1139C1-A255-4D43-A097-19E841CA8B41}">
      <dsp:nvSpPr>
        <dsp:cNvPr id="0" name=""/>
        <dsp:cNvSpPr/>
      </dsp:nvSpPr>
      <dsp:spPr>
        <a:xfrm>
          <a:off x="4184396" y="417223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4EC3B20-0008-4AE8-B880-118312624C5E}">
      <dsp:nvSpPr>
        <dsp:cNvPr id="0" name=""/>
        <dsp:cNvSpPr/>
      </dsp:nvSpPr>
      <dsp:spPr>
        <a:xfrm>
          <a:off x="4346608" y="320270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9CFF6F4-9F56-4FD6-9950-53AA1CA8198E}">
      <dsp:nvSpPr>
        <dsp:cNvPr id="0" name=""/>
        <dsp:cNvSpPr/>
      </dsp:nvSpPr>
      <dsp:spPr>
        <a:xfrm>
          <a:off x="4508820" y="417223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31ED933-8DC0-4283-A0CE-5AC2A76F034F}">
      <dsp:nvSpPr>
        <dsp:cNvPr id="0" name=""/>
        <dsp:cNvSpPr/>
      </dsp:nvSpPr>
      <dsp:spPr>
        <a:xfrm>
          <a:off x="4671519" y="514176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B113F48-76B8-430A-BFB2-1AB820714C44}">
      <dsp:nvSpPr>
        <dsp:cNvPr id="0" name=""/>
        <dsp:cNvSpPr/>
      </dsp:nvSpPr>
      <dsp:spPr>
        <a:xfrm>
          <a:off x="4346608" y="524841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5374E22-1C26-4427-B07D-CC4674BA19C2}">
      <dsp:nvSpPr>
        <dsp:cNvPr id="0" name=""/>
        <dsp:cNvSpPr/>
      </dsp:nvSpPr>
      <dsp:spPr>
        <a:xfrm>
          <a:off x="4346608" y="729411"/>
          <a:ext cx="121780" cy="1217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77959D-1390-4ECC-AF55-4D71695D99A5}">
      <dsp:nvSpPr>
        <dsp:cNvPr id="0" name=""/>
        <dsp:cNvSpPr/>
      </dsp:nvSpPr>
      <dsp:spPr>
        <a:xfrm>
          <a:off x="3265655" y="2972807"/>
          <a:ext cx="2626570" cy="7045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595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Artikel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Berita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Jurnal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Ilmiah</a:t>
          </a:r>
          <a:r>
            <a:rPr lang="en-US" sz="1800" kern="1200" dirty="0" smtClean="0"/>
            <a:t> (Non Media </a:t>
          </a:r>
          <a:r>
            <a:rPr lang="en-US" sz="1800" kern="1200" dirty="0" err="1" smtClean="0"/>
            <a:t>Sosial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3300047" y="3007199"/>
        <a:ext cx="2557786" cy="635740"/>
      </dsp:txXfrm>
    </dsp:sp>
    <dsp:sp modelId="{044013AD-1084-4AC7-A3F4-7A4F8DE8E2B6}">
      <dsp:nvSpPr>
        <dsp:cNvPr id="0" name=""/>
        <dsp:cNvSpPr/>
      </dsp:nvSpPr>
      <dsp:spPr>
        <a:xfrm>
          <a:off x="2563151" y="2308260"/>
          <a:ext cx="1217808" cy="121772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tint val="5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4F057F1-7F09-4EF4-A8CD-2F738FC706B9}">
      <dsp:nvSpPr>
        <dsp:cNvPr id="0" name=""/>
        <dsp:cNvSpPr/>
      </dsp:nvSpPr>
      <dsp:spPr>
        <a:xfrm>
          <a:off x="4465953" y="1620541"/>
          <a:ext cx="2626570" cy="7045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595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Media </a:t>
          </a:r>
          <a:r>
            <a:rPr lang="en-US" sz="1800" kern="1200" dirty="0" err="1" smtClean="0"/>
            <a:t>Sosial</a:t>
          </a:r>
          <a:endParaRPr lang="en-US" sz="1800" kern="1200" dirty="0"/>
        </a:p>
      </dsp:txBody>
      <dsp:txXfrm>
        <a:off x="4500345" y="1654933"/>
        <a:ext cx="2557786" cy="635740"/>
      </dsp:txXfrm>
    </dsp:sp>
    <dsp:sp modelId="{909A4DAA-7437-4670-A317-1BCC29879AC0}">
      <dsp:nvSpPr>
        <dsp:cNvPr id="0" name=""/>
        <dsp:cNvSpPr/>
      </dsp:nvSpPr>
      <dsp:spPr>
        <a:xfrm>
          <a:off x="3737703" y="930237"/>
          <a:ext cx="1217808" cy="121772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tint val="5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E2BBCE-F7B7-4E2E-9A5F-74B6CA5861E7}">
      <dsp:nvSpPr>
        <dsp:cNvPr id="0" name=""/>
        <dsp:cNvSpPr/>
      </dsp:nvSpPr>
      <dsp:spPr>
        <a:xfrm>
          <a:off x="729019" y="0"/>
          <a:ext cx="8262222" cy="402272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062A04-AD33-4DB7-A609-1BD7F8ADC2E9}">
      <dsp:nvSpPr>
        <dsp:cNvPr id="0" name=""/>
        <dsp:cNvSpPr/>
      </dsp:nvSpPr>
      <dsp:spPr>
        <a:xfrm>
          <a:off x="6539" y="1206817"/>
          <a:ext cx="2333354" cy="16090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Pengumpulan</a:t>
          </a:r>
          <a:r>
            <a:rPr lang="en-US" sz="2500" kern="1200" dirty="0" smtClean="0"/>
            <a:t> Data Tweet</a:t>
          </a:r>
          <a:endParaRPr lang="en-US" sz="2500" kern="1200" dirty="0"/>
        </a:p>
      </dsp:txBody>
      <dsp:txXfrm>
        <a:off x="85088" y="1285366"/>
        <a:ext cx="2176256" cy="1451992"/>
      </dsp:txXfrm>
    </dsp:sp>
    <dsp:sp modelId="{111E2DC4-3388-4332-85BD-E2BAABB13615}">
      <dsp:nvSpPr>
        <dsp:cNvPr id="0" name=""/>
        <dsp:cNvSpPr/>
      </dsp:nvSpPr>
      <dsp:spPr>
        <a:xfrm>
          <a:off x="2464482" y="1206817"/>
          <a:ext cx="2333354" cy="16090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Prapemrosesan</a:t>
          </a:r>
          <a:endParaRPr lang="en-US" sz="2500" kern="1200" dirty="0"/>
        </a:p>
      </dsp:txBody>
      <dsp:txXfrm>
        <a:off x="2543031" y="1285366"/>
        <a:ext cx="2176256" cy="1451992"/>
      </dsp:txXfrm>
    </dsp:sp>
    <dsp:sp modelId="{8780F999-7536-422E-B8E8-DD945CB1FE5F}">
      <dsp:nvSpPr>
        <dsp:cNvPr id="0" name=""/>
        <dsp:cNvSpPr/>
      </dsp:nvSpPr>
      <dsp:spPr>
        <a:xfrm>
          <a:off x="4922425" y="1206817"/>
          <a:ext cx="2333354" cy="16090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Penerapan</a:t>
          </a:r>
          <a:r>
            <a:rPr lang="en-US" sz="2500" kern="1200" dirty="0" smtClean="0"/>
            <a:t> </a:t>
          </a:r>
          <a:r>
            <a:rPr lang="en-US" sz="2500" kern="1200" dirty="0" err="1" smtClean="0"/>
            <a:t>Metode</a:t>
          </a:r>
          <a:r>
            <a:rPr lang="en-US" sz="2500" kern="1200" dirty="0" smtClean="0"/>
            <a:t> NOTT</a:t>
          </a:r>
          <a:endParaRPr lang="en-US" sz="2500" kern="1200" dirty="0"/>
        </a:p>
      </dsp:txBody>
      <dsp:txXfrm>
        <a:off x="5000974" y="1285366"/>
        <a:ext cx="2176256" cy="1451992"/>
      </dsp:txXfrm>
    </dsp:sp>
    <dsp:sp modelId="{9BF538BD-9938-4E6C-BB31-A959725B14CF}">
      <dsp:nvSpPr>
        <dsp:cNvPr id="0" name=""/>
        <dsp:cNvSpPr/>
      </dsp:nvSpPr>
      <dsp:spPr>
        <a:xfrm>
          <a:off x="7380367" y="1206817"/>
          <a:ext cx="2333354" cy="16090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Pengujian</a:t>
          </a:r>
          <a:endParaRPr lang="en-US" sz="2500" kern="1200" dirty="0"/>
        </a:p>
      </dsp:txBody>
      <dsp:txXfrm>
        <a:off x="7458916" y="1285366"/>
        <a:ext cx="2176256" cy="14519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592BC-BCF4-4D54-920A-589734C700C0}">
      <dsp:nvSpPr>
        <dsp:cNvPr id="0" name=""/>
        <dsp:cNvSpPr/>
      </dsp:nvSpPr>
      <dsp:spPr>
        <a:xfrm>
          <a:off x="263339" y="0"/>
          <a:ext cx="9550972" cy="596935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C6EDDE-5037-4530-BB3F-6D13D983D763}">
      <dsp:nvSpPr>
        <dsp:cNvPr id="0" name=""/>
        <dsp:cNvSpPr/>
      </dsp:nvSpPr>
      <dsp:spPr>
        <a:xfrm>
          <a:off x="1204109" y="4438814"/>
          <a:ext cx="219672" cy="2196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124D6B-DED7-4833-B5D2-926C182233FF}">
      <dsp:nvSpPr>
        <dsp:cNvPr id="0" name=""/>
        <dsp:cNvSpPr/>
      </dsp:nvSpPr>
      <dsp:spPr>
        <a:xfrm>
          <a:off x="1313946" y="4548650"/>
          <a:ext cx="1251177" cy="1420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400" tIns="0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Analysis sentiment </a:t>
          </a:r>
          <a:r>
            <a:rPr lang="en-US" sz="2200" kern="1200" dirty="0" err="1" smtClean="0"/>
            <a:t>Pilkada</a:t>
          </a:r>
          <a:r>
            <a:rPr lang="en-US" sz="2200" kern="1200" dirty="0" smtClean="0"/>
            <a:t> DKI, </a:t>
          </a:r>
          <a:r>
            <a:rPr lang="en-US" sz="2200" kern="1200" dirty="0" err="1" smtClean="0"/>
            <a:t>Pilpres</a:t>
          </a:r>
          <a:r>
            <a:rPr lang="en-US" sz="2200" kern="1200" dirty="0" smtClean="0"/>
            <a:t> </a:t>
          </a:r>
          <a:endParaRPr lang="en-US" sz="2200" kern="1200" dirty="0"/>
        </a:p>
      </dsp:txBody>
      <dsp:txXfrm>
        <a:off x="1313946" y="4548650"/>
        <a:ext cx="1251177" cy="1420707"/>
      </dsp:txXfrm>
    </dsp:sp>
    <dsp:sp modelId="{C8BDF4B9-DDDB-49D1-981A-5630732C0218}">
      <dsp:nvSpPr>
        <dsp:cNvPr id="0" name=""/>
        <dsp:cNvSpPr/>
      </dsp:nvSpPr>
      <dsp:spPr>
        <a:xfrm>
          <a:off x="2393206" y="3296279"/>
          <a:ext cx="343835" cy="3438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60AEFC-6311-4889-9D02-AF6C18C2CFC7}">
      <dsp:nvSpPr>
        <dsp:cNvPr id="0" name=""/>
        <dsp:cNvSpPr/>
      </dsp:nvSpPr>
      <dsp:spPr>
        <a:xfrm>
          <a:off x="2565123" y="3468196"/>
          <a:ext cx="1585461" cy="2501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191" tIns="0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Pemetaan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informasi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Bencana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Alam</a:t>
          </a:r>
          <a:endParaRPr lang="en-US" sz="2200" kern="1200" dirty="0"/>
        </a:p>
      </dsp:txBody>
      <dsp:txXfrm>
        <a:off x="2565123" y="3468196"/>
        <a:ext cx="1585461" cy="2501161"/>
      </dsp:txXfrm>
    </dsp:sp>
    <dsp:sp modelId="{3994A9A4-BBA9-4901-972D-F13970115D06}">
      <dsp:nvSpPr>
        <dsp:cNvPr id="0" name=""/>
        <dsp:cNvSpPr/>
      </dsp:nvSpPr>
      <dsp:spPr>
        <a:xfrm>
          <a:off x="3921361" y="2385355"/>
          <a:ext cx="458446" cy="4584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899652-B419-45CF-9121-58188376D4CE}">
      <dsp:nvSpPr>
        <dsp:cNvPr id="0" name=""/>
        <dsp:cNvSpPr/>
      </dsp:nvSpPr>
      <dsp:spPr>
        <a:xfrm>
          <a:off x="4150585" y="2614578"/>
          <a:ext cx="1843337" cy="3354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921" tIns="0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Klasifikasi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Ujaran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Kebencian</a:t>
          </a:r>
          <a:endParaRPr lang="en-US" sz="2200" kern="1200" dirty="0"/>
        </a:p>
      </dsp:txBody>
      <dsp:txXfrm>
        <a:off x="4150585" y="2614578"/>
        <a:ext cx="1843337" cy="3354779"/>
      </dsp:txXfrm>
    </dsp:sp>
    <dsp:sp modelId="{940543D5-1091-456F-B9AC-9BC0039546B3}">
      <dsp:nvSpPr>
        <dsp:cNvPr id="0" name=""/>
        <dsp:cNvSpPr/>
      </dsp:nvSpPr>
      <dsp:spPr>
        <a:xfrm>
          <a:off x="5697842" y="1673807"/>
          <a:ext cx="592160" cy="592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FC642C-38CD-4F4E-8E6F-959FD9A77D86}">
      <dsp:nvSpPr>
        <dsp:cNvPr id="0" name=""/>
        <dsp:cNvSpPr/>
      </dsp:nvSpPr>
      <dsp:spPr>
        <a:xfrm>
          <a:off x="5993922" y="1969888"/>
          <a:ext cx="1910194" cy="39994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773" tIns="0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Klasifikasi</a:t>
          </a:r>
          <a:r>
            <a:rPr lang="en-US" sz="2200" kern="1200" dirty="0" smtClean="0"/>
            <a:t> tweet </a:t>
          </a:r>
          <a:r>
            <a:rPr lang="en-US" sz="2200" kern="1200" dirty="0" err="1" smtClean="0"/>
            <a:t>terkait</a:t>
          </a:r>
          <a:r>
            <a:rPr lang="en-US" sz="2200" kern="1200" dirty="0" smtClean="0"/>
            <a:t> ODP, PDP </a:t>
          </a:r>
          <a:r>
            <a:rPr lang="en-US" sz="2200" kern="1200" dirty="0" err="1" smtClean="0"/>
            <a:t>dan</a:t>
          </a:r>
          <a:r>
            <a:rPr lang="en-US" sz="2200" kern="1200" dirty="0" smtClean="0"/>
            <a:t> OTG</a:t>
          </a:r>
          <a:endParaRPr lang="en-US" sz="2200" kern="1200" dirty="0"/>
        </a:p>
      </dsp:txBody>
      <dsp:txXfrm>
        <a:off x="5993922" y="1969888"/>
        <a:ext cx="1910194" cy="3999469"/>
      </dsp:txXfrm>
    </dsp:sp>
    <dsp:sp modelId="{BAF48039-8F96-459D-94E6-0070F0482C6A}">
      <dsp:nvSpPr>
        <dsp:cNvPr id="0" name=""/>
        <dsp:cNvSpPr/>
      </dsp:nvSpPr>
      <dsp:spPr>
        <a:xfrm>
          <a:off x="7526853" y="1198647"/>
          <a:ext cx="754526" cy="7545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CB458A-FFF6-4FD5-B698-B597F34B30F9}">
      <dsp:nvSpPr>
        <dsp:cNvPr id="0" name=""/>
        <dsp:cNvSpPr/>
      </dsp:nvSpPr>
      <dsp:spPr>
        <a:xfrm>
          <a:off x="7904117" y="1575910"/>
          <a:ext cx="1910194" cy="4393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9808" tIns="0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Deteksi</a:t>
          </a:r>
          <a:r>
            <a:rPr lang="en-US" sz="2200" kern="1200" dirty="0" smtClean="0"/>
            <a:t> Hoax </a:t>
          </a:r>
          <a:r>
            <a:rPr lang="en-US" sz="2200" kern="1200" dirty="0" err="1" smtClean="0"/>
            <a:t>pada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Masa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Pandemi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dengan</a:t>
          </a:r>
          <a:r>
            <a:rPr lang="en-US" sz="2200" kern="1200" dirty="0" smtClean="0"/>
            <a:t> Naïve Bayes</a:t>
          </a:r>
          <a:endParaRPr lang="en-US" sz="2200" kern="1200" dirty="0"/>
        </a:p>
      </dsp:txBody>
      <dsp:txXfrm>
        <a:off x="7904117" y="1575910"/>
        <a:ext cx="1910194" cy="439344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E4D1EC-79D8-4540-A9A8-7BB8263105D6}">
      <dsp:nvSpPr>
        <dsp:cNvPr id="0" name=""/>
        <dsp:cNvSpPr/>
      </dsp:nvSpPr>
      <dsp:spPr>
        <a:xfrm>
          <a:off x="821491" y="0"/>
          <a:ext cx="9310240" cy="402336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F90736-2C26-4142-93E0-185557CFF5B9}">
      <dsp:nvSpPr>
        <dsp:cNvPr id="0" name=""/>
        <dsp:cNvSpPr/>
      </dsp:nvSpPr>
      <dsp:spPr>
        <a:xfrm>
          <a:off x="3008" y="1207008"/>
          <a:ext cx="1751553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Klasifikasi</a:t>
          </a:r>
          <a:r>
            <a:rPr lang="en-US" sz="1400" kern="1200" dirty="0" smtClean="0"/>
            <a:t> </a:t>
          </a:r>
          <a:r>
            <a:rPr lang="en-US" sz="1800" kern="1200" dirty="0" err="1" smtClean="0"/>
            <a:t>Sentimen</a:t>
          </a:r>
          <a:r>
            <a:rPr lang="en-US" sz="1800" kern="1200" dirty="0" smtClean="0"/>
            <a:t> Analysis </a:t>
          </a:r>
          <a:r>
            <a:rPr lang="en-US" sz="1400" kern="1200" dirty="0" err="1" smtClean="0"/>
            <a:t>Pilkada</a:t>
          </a:r>
          <a:r>
            <a:rPr lang="en-US" sz="1400" kern="1200" dirty="0" smtClean="0"/>
            <a:t> DKI 2017 </a:t>
          </a:r>
          <a:r>
            <a:rPr lang="en-US" sz="1400" kern="1200" dirty="0" err="1" smtClean="0"/>
            <a:t>menggunakan</a:t>
          </a:r>
          <a:r>
            <a:rPr lang="en-US" sz="1400" kern="1200" dirty="0" smtClean="0"/>
            <a:t> Naïve </a:t>
          </a:r>
          <a:r>
            <a:rPr lang="en-US" sz="1400" kern="1200" dirty="0" err="1" smtClean="0"/>
            <a:t>bayes</a:t>
          </a:r>
          <a:endParaRPr lang="en-US" sz="1400" kern="1200" dirty="0"/>
        </a:p>
      </dsp:txBody>
      <dsp:txXfrm>
        <a:off x="81570" y="1285570"/>
        <a:ext cx="1594429" cy="1452220"/>
      </dsp:txXfrm>
    </dsp:sp>
    <dsp:sp modelId="{A6DF70BC-AE3B-46A0-BD7D-26B2779F8716}">
      <dsp:nvSpPr>
        <dsp:cNvPr id="0" name=""/>
        <dsp:cNvSpPr/>
      </dsp:nvSpPr>
      <dsp:spPr>
        <a:xfrm>
          <a:off x="1842139" y="1207008"/>
          <a:ext cx="1751553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Klasterisasi</a:t>
          </a:r>
          <a:r>
            <a:rPr lang="en-US" sz="1800" kern="1200" dirty="0" smtClean="0"/>
            <a:t> </a:t>
          </a:r>
          <a:r>
            <a:rPr lang="en-US" sz="1400" kern="1200" dirty="0" smtClean="0"/>
            <a:t>tweet </a:t>
          </a:r>
          <a:r>
            <a:rPr lang="en-US" sz="1400" kern="1200" dirty="0" err="1" smtClean="0"/>
            <a:t>politik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pada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Pilkada</a:t>
          </a:r>
          <a:r>
            <a:rPr lang="en-US" sz="1400" kern="1200" dirty="0" smtClean="0"/>
            <a:t> 2018 </a:t>
          </a:r>
          <a:r>
            <a:rPr lang="en-US" sz="1400" kern="1200" dirty="0" err="1" smtClean="0"/>
            <a:t>menggunakan</a:t>
          </a:r>
          <a:r>
            <a:rPr lang="en-US" sz="1400" kern="1200" dirty="0" smtClean="0"/>
            <a:t> FTC</a:t>
          </a:r>
          <a:endParaRPr lang="en-US" sz="1400" kern="1200" dirty="0"/>
        </a:p>
      </dsp:txBody>
      <dsp:txXfrm>
        <a:off x="1920701" y="1285570"/>
        <a:ext cx="1594429" cy="1452220"/>
      </dsp:txXfrm>
    </dsp:sp>
    <dsp:sp modelId="{15893C3C-A8B5-4ACF-9BC4-CEE36F6893D1}">
      <dsp:nvSpPr>
        <dsp:cNvPr id="0" name=""/>
        <dsp:cNvSpPr/>
      </dsp:nvSpPr>
      <dsp:spPr>
        <a:xfrm>
          <a:off x="3681270" y="1207008"/>
          <a:ext cx="1751553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Klasterisasi</a:t>
          </a:r>
          <a:r>
            <a:rPr lang="en-US" sz="1400" kern="1200" dirty="0" smtClean="0"/>
            <a:t> tweet </a:t>
          </a:r>
          <a:r>
            <a:rPr lang="en-US" sz="1800" kern="1200" dirty="0" err="1" smtClean="0"/>
            <a:t>bencana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alam</a:t>
          </a:r>
          <a:r>
            <a:rPr lang="en-US" sz="1800" kern="1200" dirty="0" smtClean="0"/>
            <a:t> </a:t>
          </a:r>
          <a:r>
            <a:rPr lang="en-US" sz="1400" kern="1200" dirty="0" err="1" smtClean="0"/>
            <a:t>menggunakan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metode</a:t>
          </a:r>
          <a:r>
            <a:rPr lang="en-US" sz="1400" kern="1200" dirty="0" smtClean="0"/>
            <a:t> Weighted Maximum Capturing</a:t>
          </a:r>
          <a:endParaRPr lang="en-US" sz="1400" kern="1200" dirty="0"/>
        </a:p>
      </dsp:txBody>
      <dsp:txXfrm>
        <a:off x="3759832" y="1285570"/>
        <a:ext cx="1594429" cy="1452220"/>
      </dsp:txXfrm>
    </dsp:sp>
    <dsp:sp modelId="{F85450FA-705F-46F1-9D1B-51F9E18F128F}">
      <dsp:nvSpPr>
        <dsp:cNvPr id="0" name=""/>
        <dsp:cNvSpPr/>
      </dsp:nvSpPr>
      <dsp:spPr>
        <a:xfrm>
          <a:off x="5520400" y="1207008"/>
          <a:ext cx="1751553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Klasifikasi</a:t>
          </a:r>
          <a:r>
            <a:rPr lang="en-US" sz="1400" kern="1200" dirty="0" smtClean="0"/>
            <a:t> tweet </a:t>
          </a:r>
          <a:r>
            <a:rPr lang="en-US" sz="1600" kern="1200" dirty="0" err="1" smtClean="0"/>
            <a:t>banjir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gempa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bumi</a:t>
          </a:r>
          <a:r>
            <a:rPr lang="en-US" sz="1600" kern="1200" dirty="0" smtClean="0"/>
            <a:t> </a:t>
          </a:r>
          <a:r>
            <a:rPr lang="en-US" sz="1400" kern="1200" dirty="0" err="1" smtClean="0"/>
            <a:t>menggunakan</a:t>
          </a:r>
          <a:r>
            <a:rPr lang="en-US" sz="1400" kern="1200" dirty="0" smtClean="0"/>
            <a:t> Naïve Bayes </a:t>
          </a:r>
          <a:r>
            <a:rPr lang="en-US" sz="1400" kern="1200" dirty="0" err="1" smtClean="0"/>
            <a:t>pada</a:t>
          </a:r>
          <a:r>
            <a:rPr lang="en-US" sz="1400" kern="1200" dirty="0" smtClean="0"/>
            <a:t> BNPB</a:t>
          </a:r>
          <a:endParaRPr lang="en-US" sz="1400" kern="1200" dirty="0"/>
        </a:p>
      </dsp:txBody>
      <dsp:txXfrm>
        <a:off x="5598962" y="1285570"/>
        <a:ext cx="1594429" cy="1452220"/>
      </dsp:txXfrm>
    </dsp:sp>
    <dsp:sp modelId="{0CC948EB-C086-4B7E-9080-BE4BB894EC26}">
      <dsp:nvSpPr>
        <dsp:cNvPr id="0" name=""/>
        <dsp:cNvSpPr/>
      </dsp:nvSpPr>
      <dsp:spPr>
        <a:xfrm>
          <a:off x="7359531" y="1207008"/>
          <a:ext cx="1751553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Klasifikasi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Ujaran</a:t>
          </a:r>
          <a:r>
            <a:rPr lang="en-US" sz="1400" kern="1200" dirty="0" smtClean="0"/>
            <a:t> </a:t>
          </a:r>
          <a:r>
            <a:rPr lang="en-US" sz="1800" kern="1200" dirty="0" err="1" smtClean="0"/>
            <a:t>Kebencian</a:t>
          </a:r>
          <a:r>
            <a:rPr lang="en-US" sz="1800" kern="1200" dirty="0" smtClean="0"/>
            <a:t> </a:t>
          </a:r>
          <a:r>
            <a:rPr lang="en-US" sz="1400" kern="1200" dirty="0" smtClean="0"/>
            <a:t>di Twitter </a:t>
          </a:r>
          <a:r>
            <a:rPr lang="en-US" sz="1400" kern="1200" dirty="0" err="1" smtClean="0"/>
            <a:t>Pada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Pilpres</a:t>
          </a:r>
          <a:r>
            <a:rPr lang="en-US" sz="1400" kern="1200" dirty="0" smtClean="0"/>
            <a:t> 2019 </a:t>
          </a:r>
          <a:r>
            <a:rPr lang="en-US" sz="1400" kern="1200" dirty="0" err="1" smtClean="0"/>
            <a:t>menggunakan</a:t>
          </a:r>
          <a:r>
            <a:rPr lang="en-US" sz="1400" kern="1200" dirty="0" smtClean="0"/>
            <a:t>  </a:t>
          </a:r>
          <a:r>
            <a:rPr lang="en-US" sz="1400" kern="1200" dirty="0" err="1" smtClean="0"/>
            <a:t>Backpropagation</a:t>
          </a:r>
          <a:endParaRPr lang="en-US" sz="1400" kern="1200" dirty="0"/>
        </a:p>
      </dsp:txBody>
      <dsp:txXfrm>
        <a:off x="7438093" y="1285570"/>
        <a:ext cx="1594429" cy="1452220"/>
      </dsp:txXfrm>
    </dsp:sp>
    <dsp:sp modelId="{1597F3DC-E170-42A6-87BE-F87844AC3721}">
      <dsp:nvSpPr>
        <dsp:cNvPr id="0" name=""/>
        <dsp:cNvSpPr/>
      </dsp:nvSpPr>
      <dsp:spPr>
        <a:xfrm>
          <a:off x="9198662" y="1207008"/>
          <a:ext cx="1751553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Penerapan</a:t>
          </a:r>
          <a:r>
            <a:rPr lang="en-US" sz="1900" kern="1200" dirty="0" smtClean="0"/>
            <a:t> NLP </a:t>
          </a:r>
          <a:r>
            <a:rPr lang="en-US" sz="1900" kern="1200" dirty="0" err="1" smtClean="0"/>
            <a:t>untuk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informasi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Debu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Gunung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Berapi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pada</a:t>
          </a:r>
          <a:r>
            <a:rPr lang="en-US" sz="1900" kern="1200" dirty="0" smtClean="0"/>
            <a:t> BMKG</a:t>
          </a:r>
          <a:endParaRPr lang="en-US" sz="1900" kern="1200" dirty="0"/>
        </a:p>
      </dsp:txBody>
      <dsp:txXfrm>
        <a:off x="9277224" y="1285570"/>
        <a:ext cx="1594429" cy="14522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E4D1EC-79D8-4540-A9A8-7BB8263105D6}">
      <dsp:nvSpPr>
        <dsp:cNvPr id="0" name=""/>
        <dsp:cNvSpPr/>
      </dsp:nvSpPr>
      <dsp:spPr>
        <a:xfrm>
          <a:off x="827287" y="0"/>
          <a:ext cx="9375922" cy="402336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F90736-2C26-4142-93E0-185557CFF5B9}">
      <dsp:nvSpPr>
        <dsp:cNvPr id="0" name=""/>
        <dsp:cNvSpPr/>
      </dsp:nvSpPr>
      <dsp:spPr>
        <a:xfrm>
          <a:off x="4847" y="1207008"/>
          <a:ext cx="2119385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Klasifikasi</a:t>
          </a:r>
          <a:r>
            <a:rPr lang="en-US" sz="1500" kern="1200" dirty="0" smtClean="0"/>
            <a:t> Tweet Status </a:t>
          </a:r>
          <a:r>
            <a:rPr lang="en-US" sz="1500" kern="1200" dirty="0" err="1" smtClean="0"/>
            <a:t>Pasien</a:t>
          </a:r>
          <a:r>
            <a:rPr lang="en-US" sz="1500" kern="1200" dirty="0" smtClean="0"/>
            <a:t> (ODP, PDP, OTG) </a:t>
          </a:r>
          <a:r>
            <a:rPr lang="en-US" sz="1500" kern="1200" dirty="0" err="1" smtClean="0"/>
            <a:t>dalam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masa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Pandemi</a:t>
          </a:r>
          <a:r>
            <a:rPr lang="en-US" sz="1500" kern="1200" dirty="0" smtClean="0"/>
            <a:t> Covid-19 </a:t>
          </a:r>
          <a:r>
            <a:rPr lang="en-US" sz="1500" kern="1200" dirty="0" err="1" smtClean="0"/>
            <a:t>Menggunakan</a:t>
          </a:r>
          <a:r>
            <a:rPr lang="en-US" sz="1500" kern="1200" dirty="0" smtClean="0"/>
            <a:t> C4.5</a:t>
          </a:r>
          <a:endParaRPr lang="en-US" sz="1500" kern="1200" dirty="0"/>
        </a:p>
      </dsp:txBody>
      <dsp:txXfrm>
        <a:off x="83409" y="1285570"/>
        <a:ext cx="1962261" cy="1452220"/>
      </dsp:txXfrm>
    </dsp:sp>
    <dsp:sp modelId="{A6DF70BC-AE3B-46A0-BD7D-26B2779F8716}">
      <dsp:nvSpPr>
        <dsp:cNvPr id="0" name=""/>
        <dsp:cNvSpPr/>
      </dsp:nvSpPr>
      <dsp:spPr>
        <a:xfrm>
          <a:off x="2230201" y="1207008"/>
          <a:ext cx="2119385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Deteksi</a:t>
          </a:r>
          <a:r>
            <a:rPr lang="en-US" sz="1500" kern="1200" dirty="0" smtClean="0"/>
            <a:t> trending topic </a:t>
          </a:r>
          <a:r>
            <a:rPr lang="en-US" sz="1500" kern="1200" dirty="0" err="1" smtClean="0"/>
            <a:t>pada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Masa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Pandemi</a:t>
          </a:r>
          <a:r>
            <a:rPr lang="en-US" sz="1500" kern="1200" dirty="0" smtClean="0"/>
            <a:t> Covid-19 </a:t>
          </a:r>
          <a:r>
            <a:rPr lang="en-US" sz="1500" kern="1200" dirty="0" err="1" smtClean="0"/>
            <a:t>menggunakan</a:t>
          </a:r>
          <a:r>
            <a:rPr lang="en-US" sz="1500" kern="1200" dirty="0" smtClean="0"/>
            <a:t> BN-Grams &amp; Soft Frequent Pattern Mining</a:t>
          </a:r>
          <a:endParaRPr lang="en-US" sz="1500" kern="1200" dirty="0"/>
        </a:p>
      </dsp:txBody>
      <dsp:txXfrm>
        <a:off x="2308763" y="1285570"/>
        <a:ext cx="1962261" cy="1452220"/>
      </dsp:txXfrm>
    </dsp:sp>
    <dsp:sp modelId="{F85450FA-705F-46F1-9D1B-51F9E18F128F}">
      <dsp:nvSpPr>
        <dsp:cNvPr id="0" name=""/>
        <dsp:cNvSpPr/>
      </dsp:nvSpPr>
      <dsp:spPr>
        <a:xfrm>
          <a:off x="4455555" y="1207008"/>
          <a:ext cx="2119385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Klasifikasi</a:t>
          </a:r>
          <a:r>
            <a:rPr lang="en-US" sz="1500" kern="1200" dirty="0" smtClean="0"/>
            <a:t> tweet </a:t>
          </a:r>
          <a:r>
            <a:rPr lang="en-US" sz="1500" kern="1200" dirty="0" err="1" smtClean="0"/>
            <a:t>Pengangguran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pada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Masa</a:t>
          </a:r>
          <a:r>
            <a:rPr lang="en-US" sz="1500" kern="1200" dirty="0" smtClean="0"/>
            <a:t> Covid-19 </a:t>
          </a:r>
          <a:r>
            <a:rPr lang="en-US" sz="1500" kern="1200" dirty="0" err="1" smtClean="0"/>
            <a:t>dengan</a:t>
          </a:r>
          <a:r>
            <a:rPr lang="en-US" sz="1500" kern="1200" dirty="0" smtClean="0"/>
            <a:t> Naïve Bayes</a:t>
          </a:r>
          <a:endParaRPr lang="en-US" sz="1500" kern="1200" dirty="0"/>
        </a:p>
      </dsp:txBody>
      <dsp:txXfrm>
        <a:off x="4534117" y="1285570"/>
        <a:ext cx="1962261" cy="1452220"/>
      </dsp:txXfrm>
    </dsp:sp>
    <dsp:sp modelId="{2C1C90F4-18AC-4EB7-98D0-1C52429960FE}">
      <dsp:nvSpPr>
        <dsp:cNvPr id="0" name=""/>
        <dsp:cNvSpPr/>
      </dsp:nvSpPr>
      <dsp:spPr>
        <a:xfrm>
          <a:off x="6680910" y="1207008"/>
          <a:ext cx="2119385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Deteksi</a:t>
          </a:r>
          <a:r>
            <a:rPr lang="en-US" sz="1500" kern="1200" dirty="0" smtClean="0"/>
            <a:t> trending topic </a:t>
          </a:r>
          <a:r>
            <a:rPr lang="en-US" sz="1500" kern="1200" dirty="0" err="1" smtClean="0"/>
            <a:t>pada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Masa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Pandemi</a:t>
          </a:r>
          <a:r>
            <a:rPr lang="en-US" sz="1500" kern="1200" dirty="0" smtClean="0"/>
            <a:t> Covid-19 </a:t>
          </a:r>
          <a:r>
            <a:rPr lang="en-US" sz="1500" kern="1200" dirty="0" err="1" smtClean="0"/>
            <a:t>menggunakan</a:t>
          </a:r>
          <a:r>
            <a:rPr lang="en-US" sz="1500" kern="1200" dirty="0" smtClean="0"/>
            <a:t> Weighted Maximum Capturing </a:t>
          </a:r>
          <a:r>
            <a:rPr lang="en-US" sz="1500" kern="1200" dirty="0" err="1" smtClean="0"/>
            <a:t>dengan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Jaccard</a:t>
          </a:r>
          <a:r>
            <a:rPr lang="en-US" sz="1500" kern="1200" dirty="0" smtClean="0"/>
            <a:t> Similarity </a:t>
          </a:r>
          <a:r>
            <a:rPr lang="en-US" sz="1500" kern="1200" dirty="0" err="1" smtClean="0"/>
            <a:t>dan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Apriori</a:t>
          </a:r>
          <a:r>
            <a:rPr lang="en-US" sz="1500" kern="1200" dirty="0" smtClean="0"/>
            <a:t> </a:t>
          </a:r>
          <a:endParaRPr lang="en-US" sz="1500" kern="1200" dirty="0"/>
        </a:p>
      </dsp:txBody>
      <dsp:txXfrm>
        <a:off x="6759472" y="1285570"/>
        <a:ext cx="1962261" cy="1452220"/>
      </dsp:txXfrm>
    </dsp:sp>
    <dsp:sp modelId="{29BF3863-8772-426F-BD4F-A1784D0D15B9}">
      <dsp:nvSpPr>
        <dsp:cNvPr id="0" name=""/>
        <dsp:cNvSpPr/>
      </dsp:nvSpPr>
      <dsp:spPr>
        <a:xfrm>
          <a:off x="8906264" y="1207008"/>
          <a:ext cx="2119385" cy="1609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Deteksi</a:t>
          </a:r>
          <a:r>
            <a:rPr lang="en-US" sz="1500" kern="1200" dirty="0" smtClean="0"/>
            <a:t> Hoax </a:t>
          </a:r>
          <a:r>
            <a:rPr lang="en-US" sz="1500" kern="1200" dirty="0" err="1" smtClean="0"/>
            <a:t>pada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masa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Pandemi</a:t>
          </a:r>
          <a:r>
            <a:rPr lang="en-US" sz="1500" kern="1200" dirty="0" smtClean="0"/>
            <a:t> Covid-19 </a:t>
          </a:r>
          <a:r>
            <a:rPr lang="en-US" sz="1500" kern="1200" dirty="0" err="1" smtClean="0"/>
            <a:t>menggunakan</a:t>
          </a:r>
          <a:r>
            <a:rPr lang="en-US" sz="1500" kern="1200" dirty="0" smtClean="0"/>
            <a:t> Multinomial Naïve Bayes </a:t>
          </a:r>
          <a:r>
            <a:rPr lang="en-US" sz="1500" kern="1200" dirty="0" err="1" smtClean="0"/>
            <a:t>dengan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seleksi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Fitur</a:t>
          </a:r>
          <a:r>
            <a:rPr lang="en-US" sz="1500" kern="1200" dirty="0" smtClean="0"/>
            <a:t> Information Gain</a:t>
          </a:r>
          <a:endParaRPr lang="en-US" sz="1500" kern="1200" dirty="0"/>
        </a:p>
      </dsp:txBody>
      <dsp:txXfrm>
        <a:off x="8984826" y="1285570"/>
        <a:ext cx="1962261" cy="14522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CFA88-7DF4-4942-A97C-BD651FD137FF}">
      <dsp:nvSpPr>
        <dsp:cNvPr id="0" name=""/>
        <dsp:cNvSpPr/>
      </dsp:nvSpPr>
      <dsp:spPr>
        <a:xfrm rot="5400000">
          <a:off x="6091013" y="-2460163"/>
          <a:ext cx="1037272" cy="622084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Gempa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Bumi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gunung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meletus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banjir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Tsunami, </a:t>
          </a:r>
          <a:r>
            <a:rPr lang="en-US" sz="2000" kern="1200" dirty="0" err="1" smtClean="0"/>
            <a:t>kekeringan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angin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topan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tanah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longsor</a:t>
          </a:r>
          <a:endParaRPr lang="en-US" sz="2000" kern="1200" dirty="0"/>
        </a:p>
      </dsp:txBody>
      <dsp:txXfrm rot="-5400000">
        <a:off x="3499227" y="182258"/>
        <a:ext cx="6170211" cy="936002"/>
      </dsp:txXfrm>
    </dsp:sp>
    <dsp:sp modelId="{48BF32CD-DB90-4BEE-ADF3-5ADF309BFB14}">
      <dsp:nvSpPr>
        <dsp:cNvPr id="0" name=""/>
        <dsp:cNvSpPr/>
      </dsp:nvSpPr>
      <dsp:spPr>
        <a:xfrm>
          <a:off x="0" y="1964"/>
          <a:ext cx="3499226" cy="1296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/>
            <a:t>Bencana</a:t>
          </a:r>
          <a:r>
            <a:rPr lang="en-US" sz="4000" kern="1200" dirty="0" smtClean="0"/>
            <a:t> </a:t>
          </a:r>
          <a:r>
            <a:rPr lang="en-US" sz="4000" kern="1200" dirty="0" err="1" smtClean="0"/>
            <a:t>Alam</a:t>
          </a:r>
          <a:endParaRPr lang="en-US" sz="4000" kern="1200" dirty="0"/>
        </a:p>
      </dsp:txBody>
      <dsp:txXfrm>
        <a:off x="63294" y="65258"/>
        <a:ext cx="3372638" cy="1170002"/>
      </dsp:txXfrm>
    </dsp:sp>
    <dsp:sp modelId="{A4A3B6BF-AC73-4C7E-9885-8416147D675B}">
      <dsp:nvSpPr>
        <dsp:cNvPr id="0" name=""/>
        <dsp:cNvSpPr/>
      </dsp:nvSpPr>
      <dsp:spPr>
        <a:xfrm rot="5400000">
          <a:off x="6091013" y="-1098743"/>
          <a:ext cx="1037272" cy="622084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Gagal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teknologi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Gagal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modernisasi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Epidemi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wabah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penyakit</a:t>
          </a:r>
          <a:endParaRPr lang="en-US" sz="2000" kern="1200" dirty="0"/>
        </a:p>
      </dsp:txBody>
      <dsp:txXfrm rot="-5400000">
        <a:off x="3499227" y="1543678"/>
        <a:ext cx="6170211" cy="936002"/>
      </dsp:txXfrm>
    </dsp:sp>
    <dsp:sp modelId="{F1A657BE-D5E0-4F97-B70B-C2A80D2A27BF}">
      <dsp:nvSpPr>
        <dsp:cNvPr id="0" name=""/>
        <dsp:cNvSpPr/>
      </dsp:nvSpPr>
      <dsp:spPr>
        <a:xfrm>
          <a:off x="0" y="1363384"/>
          <a:ext cx="3499226" cy="1296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/>
            <a:t>Bencana</a:t>
          </a:r>
          <a:r>
            <a:rPr lang="en-US" sz="4000" kern="1200" dirty="0" smtClean="0"/>
            <a:t> Non </a:t>
          </a:r>
          <a:r>
            <a:rPr lang="en-US" sz="4000" kern="1200" dirty="0" err="1" smtClean="0"/>
            <a:t>Alam</a:t>
          </a:r>
          <a:endParaRPr lang="en-US" sz="4000" kern="1200" dirty="0"/>
        </a:p>
      </dsp:txBody>
      <dsp:txXfrm>
        <a:off x="63294" y="1426678"/>
        <a:ext cx="3372638" cy="1170002"/>
      </dsp:txXfrm>
    </dsp:sp>
    <dsp:sp modelId="{CB25F127-E815-4E94-81B4-47CA9E68DE4E}">
      <dsp:nvSpPr>
        <dsp:cNvPr id="0" name=""/>
        <dsp:cNvSpPr/>
      </dsp:nvSpPr>
      <dsp:spPr>
        <a:xfrm rot="5400000">
          <a:off x="6091013" y="262676"/>
          <a:ext cx="1037272" cy="622084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Konflik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Sosial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atau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huru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hara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Aksi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terorisme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sabotase</a:t>
          </a:r>
          <a:endParaRPr lang="en-US" sz="2000" kern="1200" dirty="0"/>
        </a:p>
      </dsp:txBody>
      <dsp:txXfrm rot="-5400000">
        <a:off x="3499227" y="2905098"/>
        <a:ext cx="6170211" cy="936002"/>
      </dsp:txXfrm>
    </dsp:sp>
    <dsp:sp modelId="{2C4C7C5D-C060-4CE3-B642-9F54E7FB623D}">
      <dsp:nvSpPr>
        <dsp:cNvPr id="0" name=""/>
        <dsp:cNvSpPr/>
      </dsp:nvSpPr>
      <dsp:spPr>
        <a:xfrm>
          <a:off x="0" y="2724804"/>
          <a:ext cx="3499226" cy="1296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/>
            <a:t>Bencana</a:t>
          </a:r>
          <a:r>
            <a:rPr lang="en-US" sz="4000" kern="1200" dirty="0" smtClean="0"/>
            <a:t> </a:t>
          </a:r>
          <a:r>
            <a:rPr lang="en-US" sz="4000" kern="1200" dirty="0" err="1" smtClean="0"/>
            <a:t>Sosial</a:t>
          </a:r>
          <a:r>
            <a:rPr lang="en-US" sz="4000" kern="1200" dirty="0" smtClean="0"/>
            <a:t> </a:t>
          </a:r>
          <a:endParaRPr lang="en-US" sz="4000" kern="1200" dirty="0"/>
        </a:p>
      </dsp:txBody>
      <dsp:txXfrm>
        <a:off x="63294" y="2788098"/>
        <a:ext cx="3372638" cy="11700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10B078-DF60-4561-8C17-FEB772093A89}">
      <dsp:nvSpPr>
        <dsp:cNvPr id="0" name=""/>
        <dsp:cNvSpPr/>
      </dsp:nvSpPr>
      <dsp:spPr>
        <a:xfrm>
          <a:off x="0" y="0"/>
          <a:ext cx="4023360" cy="40233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AC9697-A32E-4A12-83DC-DA810CA4816D}">
      <dsp:nvSpPr>
        <dsp:cNvPr id="0" name=""/>
        <dsp:cNvSpPr/>
      </dsp:nvSpPr>
      <dsp:spPr>
        <a:xfrm>
          <a:off x="2011680" y="0"/>
          <a:ext cx="7708393" cy="40233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Penghinaan </a:t>
          </a:r>
          <a:endParaRPr lang="en-US" sz="2000" kern="1200"/>
        </a:p>
      </dsp:txBody>
      <dsp:txXfrm>
        <a:off x="2011680" y="0"/>
        <a:ext cx="7708393" cy="402335"/>
      </dsp:txXfrm>
    </dsp:sp>
    <dsp:sp modelId="{C52B329A-FD09-49F8-A10E-DA3C69D59C56}">
      <dsp:nvSpPr>
        <dsp:cNvPr id="0" name=""/>
        <dsp:cNvSpPr/>
      </dsp:nvSpPr>
      <dsp:spPr>
        <a:xfrm>
          <a:off x="301751" y="402335"/>
          <a:ext cx="3419856" cy="341985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FD48F7-A090-485B-827D-8F86FCE9FC3E}">
      <dsp:nvSpPr>
        <dsp:cNvPr id="0" name=""/>
        <dsp:cNvSpPr/>
      </dsp:nvSpPr>
      <dsp:spPr>
        <a:xfrm>
          <a:off x="2011680" y="402335"/>
          <a:ext cx="7708393" cy="34198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Pencemaran Nama Baik</a:t>
          </a:r>
          <a:endParaRPr lang="en-US" sz="2000" kern="1200"/>
        </a:p>
      </dsp:txBody>
      <dsp:txXfrm>
        <a:off x="2011680" y="402335"/>
        <a:ext cx="7708393" cy="402335"/>
      </dsp:txXfrm>
    </dsp:sp>
    <dsp:sp modelId="{C5AE371D-EA22-412E-B516-E6480B311DFA}">
      <dsp:nvSpPr>
        <dsp:cNvPr id="0" name=""/>
        <dsp:cNvSpPr/>
      </dsp:nvSpPr>
      <dsp:spPr>
        <a:xfrm>
          <a:off x="603503" y="804670"/>
          <a:ext cx="2816353" cy="281635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90271F-6ABC-4DB2-8BB5-B20AEFDEA1D8}">
      <dsp:nvSpPr>
        <dsp:cNvPr id="0" name=""/>
        <dsp:cNvSpPr/>
      </dsp:nvSpPr>
      <dsp:spPr>
        <a:xfrm>
          <a:off x="2011680" y="804670"/>
          <a:ext cx="7708393" cy="28163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Penistaan</a:t>
          </a:r>
          <a:endParaRPr lang="en-US" sz="2000" kern="1200"/>
        </a:p>
      </dsp:txBody>
      <dsp:txXfrm>
        <a:off x="2011680" y="804670"/>
        <a:ext cx="7708393" cy="402335"/>
      </dsp:txXfrm>
    </dsp:sp>
    <dsp:sp modelId="{F5EDB3A2-2443-4B2D-AD0D-1C059FC8EFA4}">
      <dsp:nvSpPr>
        <dsp:cNvPr id="0" name=""/>
        <dsp:cNvSpPr/>
      </dsp:nvSpPr>
      <dsp:spPr>
        <a:xfrm>
          <a:off x="905255" y="1207006"/>
          <a:ext cx="2212849" cy="221284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1F1DA-52D0-4C6E-A772-BB1B26A50057}">
      <dsp:nvSpPr>
        <dsp:cNvPr id="0" name=""/>
        <dsp:cNvSpPr/>
      </dsp:nvSpPr>
      <dsp:spPr>
        <a:xfrm>
          <a:off x="2011680" y="1207006"/>
          <a:ext cx="7708393" cy="22128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Perbuatan tidak menyenangkan</a:t>
          </a:r>
          <a:endParaRPr lang="en-US" sz="2000" kern="1200"/>
        </a:p>
      </dsp:txBody>
      <dsp:txXfrm>
        <a:off x="2011680" y="1207006"/>
        <a:ext cx="7708393" cy="402339"/>
      </dsp:txXfrm>
    </dsp:sp>
    <dsp:sp modelId="{C334C591-A077-410F-BCB0-50AC83580648}">
      <dsp:nvSpPr>
        <dsp:cNvPr id="0" name=""/>
        <dsp:cNvSpPr/>
      </dsp:nvSpPr>
      <dsp:spPr>
        <a:xfrm>
          <a:off x="1207008" y="1609345"/>
          <a:ext cx="1609342" cy="160934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EBCEF-318E-45F8-98C0-FC96691C2906}">
      <dsp:nvSpPr>
        <dsp:cNvPr id="0" name=""/>
        <dsp:cNvSpPr/>
      </dsp:nvSpPr>
      <dsp:spPr>
        <a:xfrm>
          <a:off x="2011680" y="1609345"/>
          <a:ext cx="7708393" cy="16093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Memprovokasi</a:t>
          </a:r>
          <a:endParaRPr lang="en-US" sz="2000" kern="1200"/>
        </a:p>
      </dsp:txBody>
      <dsp:txXfrm>
        <a:off x="2011680" y="1609345"/>
        <a:ext cx="7708393" cy="402335"/>
      </dsp:txXfrm>
    </dsp:sp>
    <dsp:sp modelId="{00724435-1D86-4E83-8880-39E1E5CF86AA}">
      <dsp:nvSpPr>
        <dsp:cNvPr id="0" name=""/>
        <dsp:cNvSpPr/>
      </dsp:nvSpPr>
      <dsp:spPr>
        <a:xfrm>
          <a:off x="1508760" y="2011681"/>
          <a:ext cx="1005838" cy="10058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2A49B3-6D74-4CC5-BF0E-6B52639E96DD}">
      <dsp:nvSpPr>
        <dsp:cNvPr id="0" name=""/>
        <dsp:cNvSpPr/>
      </dsp:nvSpPr>
      <dsp:spPr>
        <a:xfrm>
          <a:off x="2011680" y="2011681"/>
          <a:ext cx="7708393" cy="10058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Menghasut</a:t>
          </a:r>
          <a:endParaRPr lang="en-US" sz="2000" kern="1200"/>
        </a:p>
      </dsp:txBody>
      <dsp:txXfrm>
        <a:off x="2011680" y="2011681"/>
        <a:ext cx="7708393" cy="402335"/>
      </dsp:txXfrm>
    </dsp:sp>
    <dsp:sp modelId="{5F14A2B7-1758-4480-8D06-7F5A38CA3585}">
      <dsp:nvSpPr>
        <dsp:cNvPr id="0" name=""/>
        <dsp:cNvSpPr/>
      </dsp:nvSpPr>
      <dsp:spPr>
        <a:xfrm>
          <a:off x="1810512" y="2414016"/>
          <a:ext cx="402335" cy="40233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69DD88-E3A9-42ED-BF80-8A45F8352786}">
      <dsp:nvSpPr>
        <dsp:cNvPr id="0" name=""/>
        <dsp:cNvSpPr/>
      </dsp:nvSpPr>
      <dsp:spPr>
        <a:xfrm>
          <a:off x="2011680" y="2414016"/>
          <a:ext cx="7708393" cy="4023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Penyebaran berita bohong (Hoax)</a:t>
          </a:r>
          <a:endParaRPr lang="en-US" sz="2000" kern="1200"/>
        </a:p>
      </dsp:txBody>
      <dsp:txXfrm>
        <a:off x="2011680" y="2414016"/>
        <a:ext cx="7708393" cy="402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65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7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468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25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68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85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49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937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391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3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55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48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60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08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4949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77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0706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25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035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233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98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20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1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71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09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274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738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D9FF427-7F99-42CF-8C72-8D27AD352873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1D5C7AE-178C-41E0-81AC-0A4FE3C4E56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390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11/26/2021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/>
            <a:fld id="{D57F1E4F-1CFF-5643-939E-217C01CDF565}" type="slidenum">
              <a:rPr lang="en-US" dirty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00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slideLayout" Target="../slideLayouts/slideLayout18.xml"/><Relationship Id="rId16" Type="http://schemas.openxmlformats.org/officeDocument/2006/relationships/oleObject" Target="../embeddings/oleObject4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35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30.emf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1.png"/><Relationship Id="rId7" Type="http://schemas.openxmlformats.org/officeDocument/2006/relationships/image" Target="../media/image5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png"/><Relationship Id="rId11" Type="http://schemas.openxmlformats.org/officeDocument/2006/relationships/image" Target="../media/image58.png"/><Relationship Id="rId5" Type="http://schemas.openxmlformats.org/officeDocument/2006/relationships/image" Target="../media/image53.png"/><Relationship Id="rId10" Type="http://schemas.openxmlformats.org/officeDocument/2006/relationships/image" Target="../media/image57.png"/><Relationship Id="rId4" Type="http://schemas.openxmlformats.org/officeDocument/2006/relationships/image" Target="../media/image42.png"/><Relationship Id="rId9" Type="http://schemas.openxmlformats.org/officeDocument/2006/relationships/image" Target="../media/image5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41.png"/><Relationship Id="rId7" Type="http://schemas.openxmlformats.org/officeDocument/2006/relationships/image" Target="../media/image6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9.png"/><Relationship Id="rId11" Type="http://schemas.openxmlformats.org/officeDocument/2006/relationships/image" Target="../media/image58.png"/><Relationship Id="rId5" Type="http://schemas.openxmlformats.org/officeDocument/2006/relationships/image" Target="../media/image43.png"/><Relationship Id="rId10" Type="http://schemas.openxmlformats.org/officeDocument/2006/relationships/image" Target="../media/image63.png"/><Relationship Id="rId4" Type="http://schemas.openxmlformats.org/officeDocument/2006/relationships/image" Target="../media/image42.png"/><Relationship Id="rId9" Type="http://schemas.openxmlformats.org/officeDocument/2006/relationships/image" Target="../media/image62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41.png"/><Relationship Id="rId7" Type="http://schemas.openxmlformats.org/officeDocument/2006/relationships/image" Target="../media/image6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9.png"/><Relationship Id="rId11" Type="http://schemas.openxmlformats.org/officeDocument/2006/relationships/image" Target="../media/image58.png"/><Relationship Id="rId5" Type="http://schemas.openxmlformats.org/officeDocument/2006/relationships/image" Target="../media/image43.png"/><Relationship Id="rId10" Type="http://schemas.openxmlformats.org/officeDocument/2006/relationships/image" Target="../media/image67.png"/><Relationship Id="rId4" Type="http://schemas.openxmlformats.org/officeDocument/2006/relationships/image" Target="../media/image42.png"/><Relationship Id="rId9" Type="http://schemas.openxmlformats.org/officeDocument/2006/relationships/image" Target="../media/image66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72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27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228" y="4682355"/>
            <a:ext cx="7772400" cy="2353453"/>
          </a:xfrm>
        </p:spPr>
        <p:txBody>
          <a:bodyPr>
            <a:noAutofit/>
          </a:bodyPr>
          <a:lstStyle/>
          <a:p>
            <a:r>
              <a:rPr lang="en-US" sz="4400" dirty="0" err="1" smtClean="0"/>
              <a:t>Menambang</a:t>
            </a:r>
            <a:r>
              <a:rPr lang="en-US" sz="4400" dirty="0" smtClean="0"/>
              <a:t> Data </a:t>
            </a:r>
            <a:r>
              <a:rPr lang="en-US" sz="4400" dirty="0" err="1" smtClean="0"/>
              <a:t>dari</a:t>
            </a:r>
            <a:r>
              <a:rPr lang="en-US" sz="4400" dirty="0" smtClean="0"/>
              <a:t> Data Media </a:t>
            </a:r>
            <a:r>
              <a:rPr lang="en-US" sz="4400" dirty="0" err="1" smtClean="0"/>
              <a:t>Sosial</a:t>
            </a:r>
            <a:r>
              <a:rPr lang="en-US" sz="4400" dirty="0" smtClean="0"/>
              <a:t> (Twitter) </a:t>
            </a:r>
            <a:r>
              <a:rPr lang="en-US" sz="4400" dirty="0" err="1" smtClean="0"/>
              <a:t>untuk</a:t>
            </a:r>
            <a:r>
              <a:rPr lang="en-US" sz="4400" dirty="0" smtClean="0"/>
              <a:t> </a:t>
            </a:r>
            <a:r>
              <a:rPr lang="en-US" sz="4400" dirty="0" err="1" smtClean="0"/>
              <a:t>Riset</a:t>
            </a:r>
            <a:r>
              <a:rPr lang="en-US" sz="4400" dirty="0" smtClean="0"/>
              <a:t> Social Media Mining </a:t>
            </a:r>
            <a:r>
              <a:rPr lang="en-US" sz="4400" dirty="0" err="1" smtClean="0"/>
              <a:t>dan</a:t>
            </a:r>
            <a:r>
              <a:rPr lang="en-US" sz="4400" dirty="0" smtClean="0"/>
              <a:t> </a:t>
            </a:r>
            <a:r>
              <a:rPr lang="en-US" sz="4400" dirty="0" err="1" smtClean="0"/>
              <a:t>Diterapkan</a:t>
            </a:r>
            <a:r>
              <a:rPr lang="en-US" sz="4400" dirty="0" smtClean="0"/>
              <a:t> </a:t>
            </a:r>
            <a:r>
              <a:rPr lang="en-US" sz="4400" dirty="0" err="1" smtClean="0"/>
              <a:t>dalam</a:t>
            </a:r>
            <a:r>
              <a:rPr lang="en-US" sz="4400" dirty="0" smtClean="0"/>
              <a:t> </a:t>
            </a:r>
            <a:r>
              <a:rPr lang="en-US" sz="4400" dirty="0" err="1" smtClean="0"/>
              <a:t>Kebutuhan</a:t>
            </a:r>
            <a:r>
              <a:rPr lang="en-US" sz="4400" dirty="0" smtClean="0"/>
              <a:t> </a:t>
            </a:r>
            <a:r>
              <a:rPr lang="en-US" sz="4400" dirty="0" err="1" smtClean="0"/>
              <a:t>Industri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Oleh</a:t>
            </a:r>
            <a:r>
              <a:rPr lang="en-US" dirty="0" smtClean="0"/>
              <a:t>: Dr. </a:t>
            </a:r>
            <a:r>
              <a:rPr lang="en-US" dirty="0" err="1" smtClean="0"/>
              <a:t>Indra</a:t>
            </a:r>
            <a:r>
              <a:rPr lang="en-US" dirty="0" smtClean="0"/>
              <a:t>, </a:t>
            </a:r>
            <a:r>
              <a:rPr lang="en-US" dirty="0" err="1" smtClean="0"/>
              <a:t>S.Kom</a:t>
            </a:r>
            <a:r>
              <a:rPr lang="en-US" dirty="0" smtClean="0"/>
              <a:t>, M.T.I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5" y="0"/>
            <a:ext cx="538162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2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r>
              <a:rPr lang="en-US" dirty="0" err="1" smtClean="0"/>
              <a:t>Deteksi</a:t>
            </a:r>
            <a:r>
              <a:rPr lang="en-US" dirty="0" smtClean="0"/>
              <a:t> Trending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Deteksi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Trending topic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Non Media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Sosial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70000"/>
              </a:lnSpc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Artikel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Berita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TDT (Topic Detection and Tracking),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KeyGraph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Suffix Tree,  TF-PDF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Burst Detection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70000"/>
              </a:lnSpc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Artikel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Jurnal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Conference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Ilmiah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Kleinberg Burst Detection,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Novelthy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Index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published Volume Index, Co-Citation Model and direct citation model.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7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Forum 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Diskusi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Online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Diskusi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Komunitas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Online, Bulletin Board Systems (BBS),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Web Forum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96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</a:t>
            </a:r>
            <a:r>
              <a:rPr lang="en-US" dirty="0" err="1"/>
              <a:t>Deteksi</a:t>
            </a:r>
            <a:r>
              <a:rPr lang="en-US" dirty="0"/>
              <a:t> Trending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Deteksi</a:t>
            </a:r>
            <a:r>
              <a:rPr lang="en-US" sz="2800" dirty="0"/>
              <a:t> Trending topic </a:t>
            </a:r>
            <a:r>
              <a:rPr lang="en-US" sz="2800" dirty="0" err="1"/>
              <a:t>pada</a:t>
            </a:r>
            <a:r>
              <a:rPr lang="en-US" sz="2800" dirty="0"/>
              <a:t> Media </a:t>
            </a:r>
            <a:r>
              <a:rPr lang="en-US" sz="2800" dirty="0" err="1"/>
              <a:t>Sosial</a:t>
            </a:r>
            <a:endParaRPr lang="en-US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Textual Content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/>
              <a:t>Term Frequency: </a:t>
            </a:r>
            <a:r>
              <a:rPr lang="en-US" sz="2400" dirty="0" err="1"/>
              <a:t>metode</a:t>
            </a:r>
            <a:r>
              <a:rPr lang="en-US" sz="2400" dirty="0"/>
              <a:t> TF-IDF, DF-</a:t>
            </a:r>
            <a:r>
              <a:rPr lang="en-US" sz="2400" dirty="0" err="1"/>
              <a:t>IDFt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/>
              <a:t>Burst Detection: </a:t>
            </a:r>
            <a:r>
              <a:rPr lang="en-US" sz="2400" dirty="0" err="1"/>
              <a:t>Metode</a:t>
            </a:r>
            <a:r>
              <a:rPr lang="en-US" sz="2400" dirty="0"/>
              <a:t> Kleinberg burst detection, window variation keyword burst detection, Topic Sketch, BN-Grams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/>
              <a:t>Hybrid: TF-IDF + </a:t>
            </a:r>
            <a:r>
              <a:rPr lang="en-US" sz="2400" dirty="0" err="1"/>
              <a:t>Mutinomial</a:t>
            </a:r>
            <a:r>
              <a:rPr lang="en-US" sz="2400" dirty="0"/>
              <a:t> LDA, TS-LDA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Pembobotan</a:t>
            </a:r>
            <a:r>
              <a:rPr lang="en-US" sz="2400" dirty="0"/>
              <a:t> </a:t>
            </a:r>
            <a:r>
              <a:rPr lang="en-US" sz="2400" dirty="0" err="1"/>
              <a:t>Topik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0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</a:t>
            </a:r>
            <a:r>
              <a:rPr lang="en-US" dirty="0" err="1"/>
              <a:t>Deteksi</a:t>
            </a:r>
            <a:r>
              <a:rPr lang="en-US" dirty="0"/>
              <a:t> Trending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3600" dirty="0" err="1"/>
              <a:t>Deteksi</a:t>
            </a:r>
            <a:r>
              <a:rPr lang="en-US" sz="3600" dirty="0"/>
              <a:t> Trending topic </a:t>
            </a:r>
            <a:r>
              <a:rPr lang="en-US" sz="3600" dirty="0" err="1"/>
              <a:t>pada</a:t>
            </a:r>
            <a:r>
              <a:rPr lang="en-US" sz="3600" dirty="0"/>
              <a:t> Media </a:t>
            </a:r>
            <a:r>
              <a:rPr lang="en-US" sz="3600" dirty="0" err="1"/>
              <a:t>Sosial</a:t>
            </a:r>
            <a:endParaRPr lang="en-US" sz="36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3600" b="1" dirty="0" smtClean="0"/>
              <a:t>Social </a:t>
            </a:r>
            <a:r>
              <a:rPr lang="en-US" sz="3600" b="1" dirty="0"/>
              <a:t>Content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4400" dirty="0" smtClean="0"/>
              <a:t>Follower</a:t>
            </a:r>
            <a:r>
              <a:rPr lang="en-US" sz="6500" dirty="0" smtClean="0"/>
              <a:t>: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4400" dirty="0" err="1" smtClean="0"/>
              <a:t>Metode</a:t>
            </a:r>
            <a:r>
              <a:rPr lang="en-US" sz="4400" dirty="0" smtClean="0"/>
              <a:t> Page Rank (</a:t>
            </a:r>
            <a:r>
              <a:rPr lang="en-US" sz="4400" dirty="0" err="1" smtClean="0"/>
              <a:t>Brin</a:t>
            </a:r>
            <a:r>
              <a:rPr lang="en-US" sz="4400" dirty="0" smtClean="0"/>
              <a:t> and Page, 1998), Authority User (</a:t>
            </a:r>
            <a:r>
              <a:rPr lang="en-US" sz="4400" dirty="0" err="1" smtClean="0"/>
              <a:t>Cataldi</a:t>
            </a:r>
            <a:r>
              <a:rPr lang="en-US" sz="4400" dirty="0" smtClean="0"/>
              <a:t> </a:t>
            </a:r>
            <a:r>
              <a:rPr lang="en-US" sz="4400" dirty="0" err="1" smtClean="0"/>
              <a:t>dkk</a:t>
            </a:r>
            <a:r>
              <a:rPr lang="en-US" sz="4400" dirty="0" smtClean="0"/>
              <a:t>, 2010), Influence Rank (</a:t>
            </a:r>
            <a:r>
              <a:rPr lang="en-US" sz="4400" dirty="0" err="1" smtClean="0"/>
              <a:t>Hajian</a:t>
            </a:r>
            <a:r>
              <a:rPr lang="en-US" sz="4400" dirty="0" smtClean="0"/>
              <a:t> and White, 2011), user importance (Chen </a:t>
            </a:r>
            <a:r>
              <a:rPr lang="en-US" sz="4400" dirty="0" err="1" smtClean="0"/>
              <a:t>dkk</a:t>
            </a:r>
            <a:r>
              <a:rPr lang="en-US" sz="4400" dirty="0" smtClean="0"/>
              <a:t>, 2012)</a:t>
            </a:r>
            <a:endParaRPr lang="en-US" sz="4400" dirty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4400" dirty="0" smtClean="0"/>
              <a:t>Mention</a:t>
            </a:r>
            <a:r>
              <a:rPr lang="en-US" sz="6500" dirty="0" smtClean="0"/>
              <a:t>: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4400" dirty="0" err="1" smtClean="0"/>
              <a:t>Metode</a:t>
            </a:r>
            <a:r>
              <a:rPr lang="en-US" sz="4400" dirty="0" smtClean="0"/>
              <a:t> Link Anomaly (Takahashi </a:t>
            </a:r>
            <a:r>
              <a:rPr lang="en-US" sz="4400" dirty="0" err="1" smtClean="0"/>
              <a:t>dkk</a:t>
            </a:r>
            <a:r>
              <a:rPr lang="en-US" sz="4400" dirty="0" smtClean="0"/>
              <a:t>, 2011),</a:t>
            </a:r>
            <a:r>
              <a:rPr lang="en-US" sz="4400" i="1" dirty="0"/>
              <a:t> personalized influential topic search</a:t>
            </a:r>
            <a:r>
              <a:rPr lang="en-US" sz="4400" dirty="0"/>
              <a:t> </a:t>
            </a:r>
            <a:r>
              <a:rPr lang="en-US" sz="4400" dirty="0" smtClean="0"/>
              <a:t>(PIT-search</a:t>
            </a:r>
            <a:r>
              <a:rPr lang="en-US" sz="4400" dirty="0"/>
              <a:t>) (</a:t>
            </a:r>
            <a:r>
              <a:rPr lang="en-US" sz="4400" dirty="0" smtClean="0"/>
              <a:t>Li </a:t>
            </a:r>
            <a:r>
              <a:rPr lang="en-US" sz="4400" dirty="0" err="1" smtClean="0"/>
              <a:t>dkk</a:t>
            </a:r>
            <a:r>
              <a:rPr lang="en-US" sz="4400" dirty="0"/>
              <a:t>., 2016)</a:t>
            </a:r>
            <a:r>
              <a:rPr lang="en-US" sz="4400" dirty="0"/>
              <a:t> </a:t>
            </a:r>
            <a:endParaRPr lang="en-US" sz="4400" dirty="0" smtClean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4400" dirty="0" smtClean="0"/>
              <a:t>Retweet</a:t>
            </a:r>
            <a:r>
              <a:rPr lang="en-US" sz="6500" dirty="0" smtClean="0"/>
              <a:t>: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4400" dirty="0" smtClean="0"/>
              <a:t>Retweet </a:t>
            </a:r>
            <a:r>
              <a:rPr lang="en-US" sz="4400" dirty="0" err="1" smtClean="0"/>
              <a:t>dan</a:t>
            </a:r>
            <a:r>
              <a:rPr lang="en-US" sz="4400" dirty="0" smtClean="0"/>
              <a:t> </a:t>
            </a:r>
            <a:r>
              <a:rPr lang="en-US" sz="4400" dirty="0" err="1" smtClean="0"/>
              <a:t>jumlah</a:t>
            </a:r>
            <a:r>
              <a:rPr lang="en-US" sz="4400" dirty="0" smtClean="0"/>
              <a:t> follower (</a:t>
            </a:r>
            <a:r>
              <a:rPr lang="en-US" sz="4400" dirty="0" err="1" smtClean="0"/>
              <a:t>Phuvipadawat</a:t>
            </a:r>
            <a:r>
              <a:rPr lang="en-US" sz="4400" dirty="0" smtClean="0"/>
              <a:t> </a:t>
            </a:r>
            <a:r>
              <a:rPr lang="en-US" sz="4400" dirty="0" err="1" smtClean="0"/>
              <a:t>dan</a:t>
            </a:r>
            <a:r>
              <a:rPr lang="en-US" sz="4400" dirty="0" smtClean="0"/>
              <a:t> Murata, 2010)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lvl="2"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History </a:t>
            </a:r>
            <a:r>
              <a:rPr lang="en-US" dirty="0" err="1"/>
              <a:t>Deteksi</a:t>
            </a:r>
            <a:r>
              <a:rPr lang="en-US" dirty="0"/>
              <a:t> Trending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err="1"/>
              <a:t>Deteksi</a:t>
            </a:r>
            <a:r>
              <a:rPr lang="en-US" sz="2800" dirty="0"/>
              <a:t> Trending topic </a:t>
            </a:r>
            <a:r>
              <a:rPr lang="en-US" sz="2800" dirty="0" err="1"/>
              <a:t>pada</a:t>
            </a:r>
            <a:r>
              <a:rPr lang="en-US" sz="2800" dirty="0"/>
              <a:t> Media </a:t>
            </a:r>
            <a:r>
              <a:rPr lang="en-US" sz="2800" dirty="0" err="1"/>
              <a:t>Sosial</a:t>
            </a:r>
            <a:endParaRPr lang="en-US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Hybrid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err="1" smtClean="0"/>
              <a:t>Menggabungkan</a:t>
            </a:r>
            <a:r>
              <a:rPr lang="en-US" sz="2400" dirty="0" smtClean="0"/>
              <a:t>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berbasis</a:t>
            </a:r>
            <a:r>
              <a:rPr lang="en-US" sz="2400" dirty="0" smtClean="0"/>
              <a:t> Social Content </a:t>
            </a:r>
            <a:r>
              <a:rPr lang="en-US" sz="2400" dirty="0" err="1" smtClean="0"/>
              <a:t>dan</a:t>
            </a:r>
            <a:r>
              <a:rPr lang="en-US" sz="2400" dirty="0" smtClean="0"/>
              <a:t> Textual Content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err="1" smtClean="0"/>
              <a:t>Menggabungkan</a:t>
            </a:r>
            <a:r>
              <a:rPr lang="en-US" sz="2400" dirty="0" smtClean="0"/>
              <a:t> temporal </a:t>
            </a:r>
            <a:r>
              <a:rPr lang="en-US" sz="2400" dirty="0" err="1" smtClean="0"/>
              <a:t>dan</a:t>
            </a:r>
            <a:r>
              <a:rPr lang="en-US" sz="2400" dirty="0" smtClean="0"/>
              <a:t> social term (</a:t>
            </a:r>
            <a:r>
              <a:rPr lang="en-US" sz="2400" dirty="0" err="1" smtClean="0"/>
              <a:t>Cataldi</a:t>
            </a:r>
            <a:r>
              <a:rPr lang="en-US" sz="2400" dirty="0" smtClean="0"/>
              <a:t> </a:t>
            </a:r>
            <a:r>
              <a:rPr lang="en-US" sz="2400" dirty="0" err="1" smtClean="0"/>
              <a:t>dkk</a:t>
            </a:r>
            <a:r>
              <a:rPr lang="en-US" sz="2400" dirty="0" smtClean="0"/>
              <a:t>, 2010)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Emerging hot topics (Clustering tweet 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user) (Chen </a:t>
            </a:r>
            <a:r>
              <a:rPr lang="en-US" sz="2400" dirty="0" err="1" smtClean="0"/>
              <a:t>dkk</a:t>
            </a:r>
            <a:r>
              <a:rPr lang="en-US" sz="2400" dirty="0" smtClean="0"/>
              <a:t>, 2012)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7492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Deteksi</a:t>
            </a:r>
            <a:r>
              <a:rPr lang="en-US" dirty="0" smtClean="0"/>
              <a:t> Trending Topic </a:t>
            </a:r>
            <a:r>
              <a:rPr lang="en-US" dirty="0" err="1" smtClean="0"/>
              <a:t>berbasis</a:t>
            </a:r>
            <a:r>
              <a:rPr lang="en-US" dirty="0" smtClean="0"/>
              <a:t> Textual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err="1" smtClean="0"/>
              <a:t>Ambiguitas</a:t>
            </a:r>
            <a:endParaRPr lang="en-US" sz="28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err="1" smtClean="0"/>
              <a:t>Makna</a:t>
            </a:r>
            <a:r>
              <a:rPr lang="en-US" sz="2400" dirty="0" smtClean="0"/>
              <a:t> </a:t>
            </a:r>
            <a:r>
              <a:rPr lang="en-US" sz="2400" dirty="0" err="1" smtClean="0"/>
              <a:t>ganda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trending topic yang </a:t>
            </a:r>
            <a:r>
              <a:rPr lang="en-US" sz="2400" dirty="0" err="1" smtClean="0"/>
              <a:t>dihasilkan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Hal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sinonim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homonim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tweet yang </a:t>
            </a:r>
            <a:r>
              <a:rPr lang="en-US" sz="2400" dirty="0" err="1" smtClean="0"/>
              <a:t>dikumpulkan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err="1" smtClean="0"/>
              <a:t>Prapemrosesan</a:t>
            </a:r>
            <a:r>
              <a:rPr lang="en-US" sz="2800" dirty="0" smtClean="0"/>
              <a:t> </a:t>
            </a:r>
            <a:r>
              <a:rPr lang="en-US" sz="2800" dirty="0" err="1" smtClean="0"/>
              <a:t>relatif</a:t>
            </a:r>
            <a:r>
              <a:rPr lang="en-US" sz="2800" dirty="0" smtClean="0"/>
              <a:t> </a:t>
            </a:r>
            <a:r>
              <a:rPr lang="en-US" sz="2800" dirty="0" err="1" smtClean="0"/>
              <a:t>komplek</a:t>
            </a:r>
            <a:endParaRPr lang="en-US" sz="28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err="1" smtClean="0"/>
              <a:t>Segmentasi</a:t>
            </a:r>
            <a:r>
              <a:rPr lang="en-US" sz="2400" dirty="0" smtClean="0"/>
              <a:t>, </a:t>
            </a:r>
            <a:r>
              <a:rPr lang="en-US" sz="2400" dirty="0" err="1" smtClean="0"/>
              <a:t>tokenisasi</a:t>
            </a:r>
            <a:r>
              <a:rPr lang="en-US" sz="2400" dirty="0" smtClean="0"/>
              <a:t>, stemming, </a:t>
            </a:r>
            <a:r>
              <a:rPr lang="en-US" sz="2400" dirty="0" err="1" smtClean="0"/>
              <a:t>menghilangkan</a:t>
            </a:r>
            <a:r>
              <a:rPr lang="en-US" sz="2400" dirty="0" smtClean="0"/>
              <a:t> stop word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agregasi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err="1" smtClean="0"/>
              <a:t>Menghilangkan</a:t>
            </a:r>
            <a:r>
              <a:rPr lang="en-US" sz="2400" dirty="0" smtClean="0"/>
              <a:t> </a:t>
            </a:r>
            <a:r>
              <a:rPr lang="en-US" sz="2400" dirty="0" err="1" smtClean="0"/>
              <a:t>url</a:t>
            </a:r>
            <a:r>
              <a:rPr lang="en-US" sz="2400" dirty="0" smtClean="0"/>
              <a:t>, mention, </a:t>
            </a:r>
            <a:r>
              <a:rPr lang="en-US" sz="2400" dirty="0" err="1" smtClean="0"/>
              <a:t>tanda</a:t>
            </a:r>
            <a:r>
              <a:rPr lang="en-US" sz="2400" dirty="0" smtClean="0"/>
              <a:t> </a:t>
            </a:r>
            <a:r>
              <a:rPr lang="en-US" sz="2400" dirty="0" err="1" smtClean="0"/>
              <a:t>baca</a:t>
            </a:r>
            <a:r>
              <a:rPr lang="en-US" sz="2400" dirty="0" smtClean="0"/>
              <a:t>, </a:t>
            </a:r>
            <a:r>
              <a:rPr lang="en-US" sz="2400" dirty="0" err="1" smtClean="0"/>
              <a:t>karakter</a:t>
            </a:r>
            <a:r>
              <a:rPr lang="en-US" sz="2400" dirty="0" smtClean="0"/>
              <a:t> </a:t>
            </a:r>
            <a:r>
              <a:rPr lang="en-US" sz="2400" dirty="0" err="1" smtClean="0"/>
              <a:t>selain</a:t>
            </a:r>
            <a:r>
              <a:rPr lang="en-US" sz="2400" dirty="0" smtClean="0"/>
              <a:t> </a:t>
            </a:r>
            <a:r>
              <a:rPr lang="en-US" sz="2400" dirty="0" err="1" smtClean="0"/>
              <a:t>angka</a:t>
            </a:r>
            <a:endParaRPr lang="en-US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Tweet </a:t>
            </a:r>
            <a:r>
              <a:rPr lang="en-US" sz="2400" dirty="0" err="1" smtClean="0"/>
              <a:t>berisi</a:t>
            </a:r>
            <a:r>
              <a:rPr lang="en-US" sz="2400" dirty="0" smtClean="0"/>
              <a:t> </a:t>
            </a:r>
            <a:r>
              <a:rPr lang="en-US" sz="2400" dirty="0" err="1" smtClean="0"/>
              <a:t>selain</a:t>
            </a:r>
            <a:r>
              <a:rPr lang="en-US" sz="2400" dirty="0" smtClean="0"/>
              <a:t> text (</a:t>
            </a:r>
            <a:r>
              <a:rPr lang="en-US" sz="2400" dirty="0" err="1" smtClean="0"/>
              <a:t>nontextual</a:t>
            </a:r>
            <a:r>
              <a:rPr lang="en-US" sz="2400" dirty="0" smtClean="0"/>
              <a:t> information)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pendekatan</a:t>
            </a:r>
            <a:r>
              <a:rPr lang="en-US" sz="2400" dirty="0" smtClean="0"/>
              <a:t> textual content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diterapkan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979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Permasalahan</a:t>
            </a:r>
            <a:r>
              <a:rPr lang="en-US" dirty="0" smtClean="0"/>
              <a:t> &amp; </a:t>
            </a:r>
            <a:r>
              <a:rPr lang="en-US" dirty="0" err="1" smtClean="0"/>
              <a:t>Kelebihan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Berbasis</a:t>
            </a:r>
            <a:r>
              <a:rPr lang="en-US" dirty="0" smtClean="0"/>
              <a:t> Social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err="1" smtClean="0"/>
              <a:t>Permasalahan</a:t>
            </a:r>
            <a:r>
              <a:rPr lang="en-US" sz="2800" dirty="0" smtClean="0"/>
              <a:t> </a:t>
            </a:r>
            <a:r>
              <a:rPr lang="en-US" sz="2800" dirty="0" err="1" smtClean="0"/>
              <a:t>Metode</a:t>
            </a:r>
            <a:r>
              <a:rPr lang="en-US" sz="2800" dirty="0" smtClean="0"/>
              <a:t> </a:t>
            </a:r>
            <a:r>
              <a:rPr lang="en-US" sz="2800" dirty="0" err="1" smtClean="0"/>
              <a:t>berbasis</a:t>
            </a:r>
            <a:r>
              <a:rPr lang="en-US" sz="2800" dirty="0" smtClean="0"/>
              <a:t> Social Content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err="1" smtClean="0"/>
              <a:t>Luaran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dihasilkan</a:t>
            </a:r>
            <a:r>
              <a:rPr lang="en-US" sz="2400" dirty="0" smtClean="0"/>
              <a:t> </a:t>
            </a:r>
            <a:r>
              <a:rPr lang="en-US" sz="2400" dirty="0" err="1" smtClean="0"/>
              <a:t>hanya</a:t>
            </a:r>
            <a:r>
              <a:rPr lang="en-US" sz="2400" dirty="0" smtClean="0"/>
              <a:t> </a:t>
            </a:r>
            <a:r>
              <a:rPr lang="en-US" sz="2400" dirty="0" err="1" smtClean="0"/>
              <a:t>berupa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kapan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terjadinya</a:t>
            </a:r>
            <a:r>
              <a:rPr lang="en-US" sz="2400" dirty="0" smtClean="0"/>
              <a:t> trending topic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menghasilkan</a:t>
            </a:r>
            <a:r>
              <a:rPr lang="en-US" sz="2400" dirty="0" smtClean="0"/>
              <a:t> topic yang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trending.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err="1" smtClean="0"/>
              <a:t>Kelebihan</a:t>
            </a:r>
            <a:r>
              <a:rPr lang="en-US" sz="2800" dirty="0" smtClean="0"/>
              <a:t> </a:t>
            </a:r>
            <a:r>
              <a:rPr lang="en-US" sz="2800" dirty="0" err="1" smtClean="0"/>
              <a:t>Metode</a:t>
            </a:r>
            <a:r>
              <a:rPr lang="en-US" sz="2800" dirty="0" smtClean="0"/>
              <a:t> </a:t>
            </a:r>
            <a:r>
              <a:rPr lang="en-US" sz="2800" dirty="0" err="1" smtClean="0"/>
              <a:t>Berbasis</a:t>
            </a:r>
            <a:r>
              <a:rPr lang="en-US" sz="2800" dirty="0" smtClean="0"/>
              <a:t> Social Content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cepat</a:t>
            </a:r>
            <a:r>
              <a:rPr lang="en-US" sz="2400" dirty="0" smtClean="0"/>
              <a:t> </a:t>
            </a:r>
            <a:r>
              <a:rPr lang="en-US" sz="2400" dirty="0" err="1" smtClean="0"/>
              <a:t>mendeteksi</a:t>
            </a:r>
            <a:r>
              <a:rPr lang="en-US" sz="2400" dirty="0" smtClean="0"/>
              <a:t> trending topic </a:t>
            </a:r>
            <a:r>
              <a:rPr lang="en-US" sz="2400" dirty="0" err="1" smtClean="0"/>
              <a:t>dibandingkan</a:t>
            </a:r>
            <a:r>
              <a:rPr lang="en-US" sz="2400" dirty="0" smtClean="0"/>
              <a:t>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berbasis</a:t>
            </a:r>
            <a:r>
              <a:rPr lang="en-US" sz="2400" dirty="0" smtClean="0"/>
              <a:t> textual content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err="1" smtClean="0"/>
              <a:t>Prapemrosesan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sederhana</a:t>
            </a:r>
            <a:r>
              <a:rPr lang="en-US" sz="2400" dirty="0" smtClean="0"/>
              <a:t> (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komplek</a:t>
            </a:r>
            <a:r>
              <a:rPr lang="en-US" sz="2400" dirty="0" smtClean="0"/>
              <a:t>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9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Metode</a:t>
            </a:r>
            <a:r>
              <a:rPr lang="en-US" dirty="0" smtClean="0"/>
              <a:t> Hybrid (Future Research)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, trend </a:t>
            </a:r>
            <a:r>
              <a:rPr lang="en-US" sz="2400" dirty="0" err="1" smtClean="0"/>
              <a:t>penelitian</a:t>
            </a:r>
            <a:r>
              <a:rPr lang="en-US" sz="2400" dirty="0" smtClean="0"/>
              <a:t> di Social Media mining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mendeteksi</a:t>
            </a:r>
            <a:r>
              <a:rPr lang="en-US" sz="2400" dirty="0" smtClean="0"/>
              <a:t> trending topic </a:t>
            </a:r>
            <a:r>
              <a:rPr lang="en-US" sz="2400" dirty="0" err="1" smtClean="0"/>
              <a:t>maupun</a:t>
            </a:r>
            <a:r>
              <a:rPr lang="en-US" sz="2400" dirty="0" smtClean="0"/>
              <a:t> </a:t>
            </a:r>
            <a:r>
              <a:rPr lang="en-US" sz="2400" dirty="0" err="1" smtClean="0"/>
              <a:t>membuat</a:t>
            </a:r>
            <a:r>
              <a:rPr lang="en-US" sz="2400" dirty="0" smtClean="0"/>
              <a:t> Sentiment Analysis,</a:t>
            </a:r>
          </a:p>
          <a:p>
            <a:r>
              <a:rPr lang="en-US" sz="2400" dirty="0" err="1" smtClean="0"/>
              <a:t>Menggabungkan</a:t>
            </a:r>
            <a:r>
              <a:rPr lang="en-US" sz="2400" dirty="0" smtClean="0"/>
              <a:t>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berbasis</a:t>
            </a:r>
            <a:r>
              <a:rPr lang="en-US" sz="2400" dirty="0" smtClean="0"/>
              <a:t> textual </a:t>
            </a:r>
            <a:r>
              <a:rPr lang="en-US" sz="2400" dirty="0" err="1" smtClean="0"/>
              <a:t>dan</a:t>
            </a:r>
            <a:r>
              <a:rPr lang="en-US" sz="2400" dirty="0" smtClean="0"/>
              <a:t> social content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518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METODE DETEKSI TRENDING TOPICS (</a:t>
            </a:r>
            <a:r>
              <a:rPr lang="en-US" dirty="0" err="1" smtClean="0"/>
              <a:t>Berbasis</a:t>
            </a:r>
            <a:r>
              <a:rPr lang="en-US" dirty="0" smtClean="0"/>
              <a:t> textual content)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6420424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805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Pengumpulan</a:t>
            </a:r>
            <a:r>
              <a:rPr lang="en-US" dirty="0" smtClean="0"/>
              <a:t> Dataset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Dasar</a:t>
            </a:r>
            <a:r>
              <a:rPr lang="en-US" sz="2400" dirty="0" smtClean="0"/>
              <a:t> </a:t>
            </a:r>
            <a:r>
              <a:rPr lang="en-US" sz="2400" dirty="0" err="1" smtClean="0"/>
              <a:t>pembentukan</a:t>
            </a:r>
            <a:r>
              <a:rPr lang="en-US" sz="2400" dirty="0" smtClean="0"/>
              <a:t> kata </a:t>
            </a:r>
            <a:r>
              <a:rPr lang="en-US" sz="2400" dirty="0" err="1" smtClean="0"/>
              <a:t>kunci</a:t>
            </a:r>
            <a:r>
              <a:rPr lang="en-US" sz="2400" dirty="0" smtClean="0"/>
              <a:t> (Aiello </a:t>
            </a:r>
            <a:r>
              <a:rPr lang="en-US" sz="2400" dirty="0" err="1" smtClean="0"/>
              <a:t>dkk</a:t>
            </a:r>
            <a:r>
              <a:rPr lang="en-US" sz="2400" dirty="0" smtClean="0"/>
              <a:t>, 2013) </a:t>
            </a:r>
            <a:r>
              <a:rPr lang="en-US" sz="2400" dirty="0" err="1" smtClean="0"/>
              <a:t>pada</a:t>
            </a:r>
            <a:r>
              <a:rPr lang="en-US" sz="2400" dirty="0" smtClean="0"/>
              <a:t> Dataset FA Cup:</a:t>
            </a:r>
          </a:p>
          <a:p>
            <a:pPr lvl="1"/>
            <a:r>
              <a:rPr lang="en-US" sz="2000" dirty="0" err="1" smtClean="0"/>
              <a:t>Nama</a:t>
            </a:r>
            <a:r>
              <a:rPr lang="en-US" sz="2000" dirty="0" smtClean="0"/>
              <a:t> </a:t>
            </a:r>
            <a:r>
              <a:rPr lang="en-US" sz="2000" dirty="0" err="1" smtClean="0"/>
              <a:t>klub</a:t>
            </a:r>
            <a:r>
              <a:rPr lang="en-US" sz="2000" dirty="0" smtClean="0"/>
              <a:t> Bola (PSG)</a:t>
            </a:r>
          </a:p>
          <a:p>
            <a:pPr lvl="1"/>
            <a:r>
              <a:rPr lang="en-US" sz="2000" dirty="0" err="1" smtClean="0"/>
              <a:t>Pemain</a:t>
            </a:r>
            <a:r>
              <a:rPr lang="en-US" sz="2000" dirty="0" smtClean="0"/>
              <a:t> </a:t>
            </a:r>
            <a:r>
              <a:rPr lang="en-US" sz="2000" dirty="0" err="1" smtClean="0"/>
              <a:t>utama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klub</a:t>
            </a:r>
            <a:r>
              <a:rPr lang="en-US" sz="2000" dirty="0" smtClean="0"/>
              <a:t> Bola (</a:t>
            </a:r>
            <a:r>
              <a:rPr lang="en-US" sz="2000" dirty="0" err="1" smtClean="0"/>
              <a:t>Messi</a:t>
            </a:r>
            <a:r>
              <a:rPr lang="en-US" sz="2000" dirty="0" smtClean="0"/>
              <a:t>, </a:t>
            </a:r>
            <a:r>
              <a:rPr lang="en-US" sz="2000" dirty="0" err="1" smtClean="0"/>
              <a:t>Mbappe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Event </a:t>
            </a:r>
            <a:r>
              <a:rPr lang="en-US" sz="2000" dirty="0" err="1" smtClean="0"/>
              <a:t>pertandingan</a:t>
            </a:r>
            <a:r>
              <a:rPr lang="en-US" sz="2000" dirty="0" smtClean="0"/>
              <a:t> Bola (FA Cup, </a:t>
            </a:r>
            <a:r>
              <a:rPr lang="en-US" sz="2000" dirty="0" err="1" smtClean="0"/>
              <a:t>Piala</a:t>
            </a:r>
            <a:r>
              <a:rPr lang="en-US" sz="2000" dirty="0" smtClean="0"/>
              <a:t> </a:t>
            </a:r>
            <a:r>
              <a:rPr lang="en-US" sz="2000" dirty="0" err="1" smtClean="0"/>
              <a:t>Dunia</a:t>
            </a:r>
            <a:r>
              <a:rPr lang="en-US" sz="2000" dirty="0" smtClean="0"/>
              <a:t>)</a:t>
            </a:r>
          </a:p>
          <a:p>
            <a:r>
              <a:rPr lang="en-US" sz="2400" dirty="0" err="1" smtClean="0"/>
              <a:t>Pengumpulan</a:t>
            </a:r>
            <a:r>
              <a:rPr lang="en-US" sz="2400" dirty="0" smtClean="0"/>
              <a:t> data tweet FA Cup:</a:t>
            </a:r>
          </a:p>
          <a:p>
            <a:pPr lvl="1"/>
            <a:r>
              <a:rPr lang="en-US" sz="2000" dirty="0" err="1" smtClean="0"/>
              <a:t>Sebelum</a:t>
            </a:r>
            <a:r>
              <a:rPr lang="en-US" sz="2000" dirty="0" smtClean="0"/>
              <a:t> </a:t>
            </a:r>
            <a:r>
              <a:rPr lang="en-US" sz="2000" dirty="0" err="1" smtClean="0"/>
              <a:t>pertandingan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err="1" smtClean="0"/>
              <a:t>Selama</a:t>
            </a:r>
            <a:r>
              <a:rPr lang="en-US" sz="2000" dirty="0" smtClean="0"/>
              <a:t> </a:t>
            </a:r>
            <a:r>
              <a:rPr lang="en-US" sz="2000" dirty="0" err="1"/>
              <a:t>p</a:t>
            </a:r>
            <a:r>
              <a:rPr lang="en-US" sz="2000" dirty="0" err="1" smtClean="0"/>
              <a:t>ertandingan</a:t>
            </a:r>
            <a:endParaRPr lang="en-US" sz="2000" dirty="0" smtClean="0"/>
          </a:p>
          <a:p>
            <a:pPr lvl="1"/>
            <a:r>
              <a:rPr lang="en-US" sz="2000" dirty="0" err="1" smtClean="0"/>
              <a:t>Setelah</a:t>
            </a:r>
            <a:r>
              <a:rPr lang="en-US" sz="2000" dirty="0" smtClean="0"/>
              <a:t> </a:t>
            </a:r>
            <a:r>
              <a:rPr lang="en-US" sz="2000" dirty="0" err="1" smtClean="0"/>
              <a:t>pertandingan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1874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Pengumpulan</a:t>
            </a:r>
            <a:r>
              <a:rPr lang="en-US" dirty="0" smtClean="0"/>
              <a:t> Data Tweet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Kata </a:t>
            </a:r>
            <a:r>
              <a:rPr lang="en-US" dirty="0" err="1" smtClean="0"/>
              <a:t>kunci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pengumpulan</a:t>
            </a:r>
            <a:r>
              <a:rPr lang="en-US" dirty="0" smtClean="0"/>
              <a:t> dataset </a:t>
            </a:r>
            <a:r>
              <a:rPr lang="en-US" dirty="0" err="1" smtClean="0"/>
              <a:t>Politik</a:t>
            </a:r>
            <a:r>
              <a:rPr lang="en-US" dirty="0" smtClean="0"/>
              <a:t> (</a:t>
            </a:r>
            <a:r>
              <a:rPr lang="en-US" dirty="0" err="1" smtClean="0"/>
              <a:t>Trias</a:t>
            </a:r>
            <a:r>
              <a:rPr lang="en-US" dirty="0" smtClean="0"/>
              <a:t> </a:t>
            </a:r>
            <a:r>
              <a:rPr lang="en-US" dirty="0" err="1" smtClean="0"/>
              <a:t>Politica</a:t>
            </a:r>
            <a:r>
              <a:rPr lang="en-US" dirty="0" smtClean="0"/>
              <a:t>):</a:t>
            </a:r>
          </a:p>
          <a:p>
            <a:pPr lvl="1"/>
            <a:r>
              <a:rPr lang="en-US" dirty="0" err="1" smtClean="0"/>
              <a:t>Tokoh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lvl="1"/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Eksekutif</a:t>
            </a:r>
            <a:endParaRPr lang="en-US" dirty="0" smtClean="0"/>
          </a:p>
          <a:p>
            <a:pPr lvl="1"/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legislatif</a:t>
            </a:r>
            <a:endParaRPr lang="en-US" dirty="0" smtClean="0"/>
          </a:p>
          <a:p>
            <a:pPr lvl="1"/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yudikatif</a:t>
            </a:r>
            <a:endParaRPr lang="en-US" dirty="0" smtClean="0"/>
          </a:p>
          <a:p>
            <a:pPr lvl="1"/>
            <a:r>
              <a:rPr lang="en-US" dirty="0" smtClean="0"/>
              <a:t>Hashtags </a:t>
            </a:r>
            <a:r>
              <a:rPr lang="en-US" dirty="0" err="1" smtClean="0"/>
              <a:t>peristiwa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lvl="1"/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kandidat</a:t>
            </a:r>
            <a:r>
              <a:rPr lang="en-US" dirty="0" smtClean="0"/>
              <a:t> </a:t>
            </a:r>
            <a:r>
              <a:rPr lang="en-US" dirty="0" err="1" smtClean="0"/>
              <a:t>calon</a:t>
            </a:r>
            <a:r>
              <a:rPr lang="en-US" dirty="0" smtClean="0"/>
              <a:t> </a:t>
            </a:r>
            <a:r>
              <a:rPr lang="en-US" dirty="0" err="1" smtClean="0"/>
              <a:t>Presiden</a:t>
            </a:r>
            <a:r>
              <a:rPr lang="en-US" dirty="0" smtClean="0"/>
              <a:t>, </a:t>
            </a:r>
            <a:r>
              <a:rPr lang="en-US" dirty="0" err="1" smtClean="0"/>
              <a:t>Gubernur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Wakil</a:t>
            </a:r>
            <a:r>
              <a:rPr lang="en-US" dirty="0" smtClean="0"/>
              <a:t> </a:t>
            </a:r>
            <a:r>
              <a:rPr lang="en-US" dirty="0" err="1" smtClean="0"/>
              <a:t>Gubernur</a:t>
            </a:r>
            <a:endParaRPr lang="en-US" dirty="0" smtClean="0"/>
          </a:p>
          <a:p>
            <a:pPr lvl="1"/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Partai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r>
              <a:rPr lang="en-US" dirty="0" err="1" smtClean="0"/>
              <a:t>Pengumpulan</a:t>
            </a:r>
            <a:r>
              <a:rPr lang="en-US" dirty="0" smtClean="0"/>
              <a:t> data tweet </a:t>
            </a:r>
            <a:r>
              <a:rPr lang="en-US" dirty="0" err="1" smtClean="0"/>
              <a:t>Politik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pilkada</a:t>
            </a:r>
            <a:r>
              <a:rPr lang="en-US" dirty="0" smtClean="0"/>
              <a:t>, </a:t>
            </a:r>
            <a:r>
              <a:rPr lang="en-US" dirty="0" err="1" smtClean="0"/>
              <a:t>pilpres</a:t>
            </a:r>
            <a:endParaRPr lang="en-US" dirty="0" smtClean="0"/>
          </a:p>
          <a:p>
            <a:pPr lvl="1"/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pilkada</a:t>
            </a:r>
            <a:r>
              <a:rPr lang="en-US" dirty="0" smtClean="0"/>
              <a:t>, </a:t>
            </a:r>
            <a:r>
              <a:rPr lang="en-US" dirty="0" err="1" smtClean="0"/>
              <a:t>pilpres</a:t>
            </a:r>
            <a:endParaRPr lang="en-US" dirty="0"/>
          </a:p>
          <a:p>
            <a:pPr lvl="1"/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pilkada</a:t>
            </a:r>
            <a:r>
              <a:rPr lang="en-US" dirty="0" smtClean="0"/>
              <a:t>, </a:t>
            </a:r>
            <a:r>
              <a:rPr lang="en-US" dirty="0" err="1" smtClean="0"/>
              <a:t>pilpres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5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Riset</a:t>
            </a:r>
            <a:r>
              <a:rPr lang="en-US" dirty="0" smtClean="0"/>
              <a:t> </a:t>
            </a:r>
            <a:r>
              <a:rPr lang="en-US" dirty="0" err="1" smtClean="0"/>
              <a:t>Deteksi</a:t>
            </a:r>
            <a:r>
              <a:rPr lang="en-US" dirty="0" smtClean="0"/>
              <a:t> Trending Topic (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 err="1" smtClean="0"/>
              <a:t>Doktoral</a:t>
            </a:r>
            <a:r>
              <a:rPr lang="en-US" dirty="0" smtClean="0"/>
              <a:t> di FMIPA UGM)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Riset</a:t>
            </a:r>
            <a:r>
              <a:rPr lang="en-US" dirty="0" smtClean="0"/>
              <a:t> </a:t>
            </a:r>
            <a:r>
              <a:rPr lang="en-US" dirty="0" err="1" smtClean="0"/>
              <a:t>pasca</a:t>
            </a:r>
            <a:r>
              <a:rPr lang="en-US" dirty="0" smtClean="0"/>
              <a:t> </a:t>
            </a:r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 err="1" smtClean="0"/>
              <a:t>Doktoral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Trend-trend </a:t>
            </a:r>
            <a:r>
              <a:rPr lang="en-US" dirty="0" err="1" smtClean="0"/>
              <a:t>Riset</a:t>
            </a:r>
            <a:r>
              <a:rPr lang="en-US" dirty="0" smtClean="0"/>
              <a:t> Social Media Mining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0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Prapemrosesan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703" y="1796602"/>
            <a:ext cx="9720073" cy="4926169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Mengikuti</a:t>
            </a:r>
            <a:r>
              <a:rPr lang="en-US" sz="2800" dirty="0" smtClean="0"/>
              <a:t> </a:t>
            </a:r>
            <a:r>
              <a:rPr lang="en-US" sz="2800" dirty="0" err="1" smtClean="0"/>
              <a:t>penelitian</a:t>
            </a:r>
            <a:r>
              <a:rPr lang="en-US" sz="2800" dirty="0" smtClean="0"/>
              <a:t> Aiello </a:t>
            </a:r>
            <a:r>
              <a:rPr lang="en-US" sz="2800" dirty="0" err="1" smtClean="0"/>
              <a:t>dkk</a:t>
            </a:r>
            <a:r>
              <a:rPr lang="en-US" sz="2800" dirty="0" smtClean="0"/>
              <a:t> (2013)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Indra</a:t>
            </a:r>
            <a:r>
              <a:rPr lang="en-US" sz="2800" dirty="0" smtClean="0"/>
              <a:t> </a:t>
            </a:r>
            <a:r>
              <a:rPr lang="en-US" sz="2800" dirty="0" err="1" smtClean="0"/>
              <a:t>dkk</a:t>
            </a:r>
            <a:r>
              <a:rPr lang="en-US" sz="2800" dirty="0" smtClean="0"/>
              <a:t> (2018):</a:t>
            </a:r>
          </a:p>
          <a:p>
            <a:pPr lvl="1"/>
            <a:r>
              <a:rPr lang="en-US" sz="2800" dirty="0" smtClean="0"/>
              <a:t>Cleansing</a:t>
            </a:r>
          </a:p>
          <a:p>
            <a:pPr lvl="2"/>
            <a:r>
              <a:rPr lang="en-US" sz="2000" dirty="0" err="1" smtClean="0"/>
              <a:t>Tokenisasi</a:t>
            </a:r>
            <a:r>
              <a:rPr lang="en-US" sz="2000" dirty="0" smtClean="0"/>
              <a:t>, Removing </a:t>
            </a:r>
            <a:r>
              <a:rPr lang="en-US" sz="2000" dirty="0" err="1" smtClean="0"/>
              <a:t>stopword</a:t>
            </a:r>
            <a:r>
              <a:rPr lang="en-US" sz="2000" dirty="0" smtClean="0"/>
              <a:t>, </a:t>
            </a:r>
            <a:r>
              <a:rPr lang="en-US" sz="2000" dirty="0" err="1" smtClean="0"/>
              <a:t>tanda</a:t>
            </a:r>
            <a:r>
              <a:rPr lang="en-US" sz="2000" dirty="0" smtClean="0"/>
              <a:t> </a:t>
            </a:r>
            <a:r>
              <a:rPr lang="en-US" sz="2000" dirty="0" err="1" smtClean="0"/>
              <a:t>baca</a:t>
            </a:r>
            <a:r>
              <a:rPr lang="en-US" sz="2000" dirty="0" smtClean="0"/>
              <a:t>, </a:t>
            </a:r>
            <a:r>
              <a:rPr lang="en-US" sz="2000" dirty="0" err="1" smtClean="0"/>
              <a:t>singkatan</a:t>
            </a:r>
            <a:r>
              <a:rPr lang="en-US" sz="2000" dirty="0" smtClean="0"/>
              <a:t>, </a:t>
            </a:r>
            <a:r>
              <a:rPr lang="en-US" sz="2000" dirty="0" err="1" smtClean="0"/>
              <a:t>memperbaiki</a:t>
            </a:r>
            <a:r>
              <a:rPr lang="en-US" sz="2000" dirty="0" smtClean="0"/>
              <a:t> </a:t>
            </a:r>
            <a:r>
              <a:rPr lang="en-US" sz="2000" dirty="0" err="1" smtClean="0"/>
              <a:t>perulangan</a:t>
            </a:r>
            <a:r>
              <a:rPr lang="en-US" sz="2000" dirty="0" smtClean="0"/>
              <a:t> </a:t>
            </a:r>
            <a:r>
              <a:rPr lang="en-US" sz="2000" dirty="0" err="1" smtClean="0"/>
              <a:t>karakter</a:t>
            </a:r>
            <a:r>
              <a:rPr lang="en-US" sz="2000" dirty="0" smtClean="0"/>
              <a:t>, </a:t>
            </a:r>
            <a:r>
              <a:rPr lang="en-US" sz="2000" dirty="0" err="1" smtClean="0"/>
              <a:t>menghapus</a:t>
            </a:r>
            <a:r>
              <a:rPr lang="en-US" sz="2000" dirty="0" smtClean="0"/>
              <a:t> mention, </a:t>
            </a:r>
            <a:r>
              <a:rPr lang="en-US" sz="2000" dirty="0" err="1" smtClean="0"/>
              <a:t>url</a:t>
            </a:r>
            <a:r>
              <a:rPr lang="en-US" sz="2000" dirty="0" smtClean="0"/>
              <a:t>.</a:t>
            </a:r>
          </a:p>
          <a:p>
            <a:pPr lvl="1"/>
            <a:r>
              <a:rPr lang="en-US" sz="2800" dirty="0" smtClean="0"/>
              <a:t>Stemming</a:t>
            </a:r>
          </a:p>
          <a:p>
            <a:pPr lvl="2"/>
            <a:r>
              <a:rPr lang="en-US" sz="2000" dirty="0" smtClean="0"/>
              <a:t>Stemming </a:t>
            </a:r>
            <a:r>
              <a:rPr lang="en-US" sz="2000" dirty="0" err="1" smtClean="0"/>
              <a:t>Nazief</a:t>
            </a:r>
            <a:r>
              <a:rPr lang="en-US" sz="2000" dirty="0" smtClean="0"/>
              <a:t> </a:t>
            </a:r>
            <a:r>
              <a:rPr lang="en-US" sz="2000" dirty="0" err="1" smtClean="0"/>
              <a:t>Adriani</a:t>
            </a:r>
            <a:endParaRPr lang="en-US" sz="2000" dirty="0" smtClean="0"/>
          </a:p>
          <a:p>
            <a:pPr lvl="1"/>
            <a:r>
              <a:rPr lang="en-US" sz="2800" dirty="0" err="1" smtClean="0"/>
              <a:t>Agregation</a:t>
            </a:r>
            <a:endParaRPr lang="en-US" sz="2800" dirty="0" smtClean="0"/>
          </a:p>
          <a:p>
            <a:pPr lvl="2"/>
            <a:r>
              <a:rPr lang="en-US" sz="2000" dirty="0" smtClean="0"/>
              <a:t>Produce a huge document into one dataset</a:t>
            </a:r>
          </a:p>
          <a:p>
            <a:pPr lvl="2"/>
            <a:r>
              <a:rPr lang="en-US" sz="2000" dirty="0" smtClean="0"/>
              <a:t>Topic </a:t>
            </a:r>
            <a:r>
              <a:rPr lang="en-US" sz="2000" dirty="0" err="1" smtClean="0"/>
              <a:t>Agregation</a:t>
            </a:r>
            <a:endParaRPr lang="en-US" sz="2000" dirty="0" smtClean="0"/>
          </a:p>
          <a:p>
            <a:pPr lvl="3"/>
            <a:r>
              <a:rPr lang="en-US" sz="2000" dirty="0" err="1" smtClean="0"/>
              <a:t>Menggabungkan</a:t>
            </a:r>
            <a:r>
              <a:rPr lang="en-US" sz="2000" dirty="0" smtClean="0"/>
              <a:t> tweet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similarity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kesamaan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antar</a:t>
            </a:r>
            <a:r>
              <a:rPr lang="en-US" sz="2000" dirty="0" smtClean="0"/>
              <a:t> tweet </a:t>
            </a:r>
            <a:r>
              <a:rPr lang="en-US" sz="2000" dirty="0" err="1" smtClean="0"/>
              <a:t>menggunakan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metode</a:t>
            </a:r>
            <a:r>
              <a:rPr lang="en-US" sz="2000" dirty="0" smtClean="0"/>
              <a:t> LSH</a:t>
            </a:r>
          </a:p>
          <a:p>
            <a:pPr lvl="2"/>
            <a:r>
              <a:rPr lang="en-US" sz="2000" dirty="0" smtClean="0"/>
              <a:t>Time </a:t>
            </a:r>
            <a:r>
              <a:rPr lang="en-US" sz="2000" dirty="0" err="1" smtClean="0"/>
              <a:t>Agregation</a:t>
            </a:r>
            <a:endParaRPr lang="en-US" sz="2000" dirty="0" smtClean="0"/>
          </a:p>
          <a:p>
            <a:pPr lvl="3"/>
            <a:r>
              <a:rPr lang="en-US" sz="2000" dirty="0" err="1" smtClean="0"/>
              <a:t>Menggabungkan</a:t>
            </a:r>
            <a:r>
              <a:rPr lang="en-US" sz="2000" dirty="0" smtClean="0"/>
              <a:t> tweet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kedekatan</a:t>
            </a:r>
            <a:r>
              <a:rPr lang="en-US" sz="2000" dirty="0" smtClean="0"/>
              <a:t> </a:t>
            </a:r>
            <a:r>
              <a:rPr lang="en-US" sz="2000" dirty="0" err="1" smtClean="0"/>
              <a:t>waktu</a:t>
            </a:r>
            <a:r>
              <a:rPr lang="en-US" sz="2000" dirty="0" smtClean="0"/>
              <a:t> </a:t>
            </a:r>
            <a:r>
              <a:rPr lang="en-US" sz="2000" dirty="0" err="1" smtClean="0"/>
              <a:t>antar</a:t>
            </a:r>
            <a:r>
              <a:rPr lang="en-US" sz="2000" dirty="0" smtClean="0"/>
              <a:t> tweet</a:t>
            </a:r>
          </a:p>
        </p:txBody>
      </p:sp>
    </p:spTree>
    <p:extLst>
      <p:ext uri="{BB962C8B-B14F-4D97-AF65-F5344CB8AC3E}">
        <p14:creationId xmlns:p14="http://schemas.microsoft.com/office/powerpoint/2010/main" val="124823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Metode</a:t>
            </a:r>
            <a:r>
              <a:rPr lang="en-US" dirty="0" smtClean="0"/>
              <a:t> BN-Grams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167" y="1974023"/>
            <a:ext cx="9801602" cy="446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4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Modifikasi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BN-Grams (</a:t>
            </a:r>
            <a:r>
              <a:rPr lang="en-US" dirty="0" err="1"/>
              <a:t>M</a:t>
            </a:r>
            <a:r>
              <a:rPr lang="en-US" dirty="0" err="1" smtClean="0"/>
              <a:t>etode</a:t>
            </a:r>
            <a:r>
              <a:rPr lang="en-US" dirty="0" smtClean="0"/>
              <a:t> NOTT) </a:t>
            </a:r>
            <a:r>
              <a:rPr lang="en-US" sz="2200" dirty="0" smtClean="0"/>
              <a:t>(INDRA; </a:t>
            </a:r>
            <a:r>
              <a:rPr lang="en-US" sz="2200" dirty="0"/>
              <a:t>Drs. Edi </a:t>
            </a:r>
            <a:r>
              <a:rPr lang="en-US" sz="2200" dirty="0" err="1"/>
              <a:t>Winarko</a:t>
            </a:r>
            <a:r>
              <a:rPr lang="en-US" sz="2200" dirty="0"/>
              <a:t>, </a:t>
            </a:r>
            <a:r>
              <a:rPr lang="en-US" sz="2200" dirty="0" err="1"/>
              <a:t>M.Sc</a:t>
            </a:r>
            <a:r>
              <a:rPr lang="en-US" sz="2200" dirty="0"/>
              <a:t>, </a:t>
            </a:r>
            <a:r>
              <a:rPr lang="en-US" sz="2200" dirty="0" err="1"/>
              <a:t>Ph.D</a:t>
            </a:r>
            <a:r>
              <a:rPr lang="en-US" sz="2200" dirty="0"/>
              <a:t>; Dr. -</a:t>
            </a:r>
            <a:r>
              <a:rPr lang="en-US" sz="2200" dirty="0" err="1"/>
              <a:t>Ing</a:t>
            </a:r>
            <a:r>
              <a:rPr lang="en-US" sz="2200" dirty="0"/>
              <a:t>. </a:t>
            </a:r>
            <a:r>
              <a:rPr lang="en-US" sz="2200" dirty="0" err="1"/>
              <a:t>MHD.Reza</a:t>
            </a:r>
            <a:r>
              <a:rPr lang="en-US" sz="2200" dirty="0"/>
              <a:t> M.I </a:t>
            </a:r>
            <a:r>
              <a:rPr lang="en-US" sz="2200" dirty="0" err="1"/>
              <a:t>Pulungan</a:t>
            </a:r>
            <a:r>
              <a:rPr lang="en-US" sz="2200" dirty="0"/>
              <a:t>, </a:t>
            </a:r>
            <a:r>
              <a:rPr lang="en-US" sz="2200" dirty="0" err="1"/>
              <a:t>S.Si</a:t>
            </a:r>
            <a:r>
              <a:rPr lang="en-US" sz="2200" dirty="0"/>
              <a:t>, </a:t>
            </a:r>
            <a:r>
              <a:rPr lang="en-US" sz="2200" dirty="0" err="1" smtClean="0"/>
              <a:t>M.Sc</a:t>
            </a:r>
            <a:r>
              <a:rPr lang="en-US" sz="2200" dirty="0" smtClean="0"/>
              <a:t>, 2018)</a:t>
            </a:r>
            <a:endParaRPr lang="en-US" sz="2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7334149"/>
              </p:ext>
            </p:extLst>
          </p:nvPr>
        </p:nvGraphicFramePr>
        <p:xfrm>
          <a:off x="838200" y="1825625"/>
          <a:ext cx="78867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Tahapan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Metode</a:t>
                      </a:r>
                      <a:r>
                        <a:rPr lang="en-US" dirty="0" smtClean="0"/>
                        <a:t> BN-Grams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Metode</a:t>
                      </a:r>
                      <a:r>
                        <a:rPr lang="en-US" dirty="0" smtClean="0"/>
                        <a:t> Non Overlap Trending topic (NOTT)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Inputan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n-grams (term, kata)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Tweet (</a:t>
                      </a:r>
                      <a:r>
                        <a:rPr lang="en-US" baseline="0" dirty="0" err="1" smtClean="0"/>
                        <a:t>kalimat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Pembobotan</a:t>
                      </a:r>
                      <a:r>
                        <a:rPr lang="en-US" b="1" dirty="0" smtClean="0"/>
                        <a:t> n-grams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Perhitungan</a:t>
                      </a:r>
                      <a:r>
                        <a:rPr lang="en-US" dirty="0" smtClean="0"/>
                        <a:t> DF-</a:t>
                      </a:r>
                      <a:r>
                        <a:rPr lang="en-US" dirty="0" err="1" smtClean="0"/>
                        <a:t>IDFt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setiap</a:t>
                      </a:r>
                      <a:r>
                        <a:rPr lang="en-US" dirty="0" smtClean="0"/>
                        <a:t> n-grams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112113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Klasterisasi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Klasterisasi</a:t>
                      </a:r>
                      <a:r>
                        <a:rPr lang="en-US" baseline="0" dirty="0" smtClean="0"/>
                        <a:t> n-grams </a:t>
                      </a:r>
                      <a:r>
                        <a:rPr lang="en-US" baseline="0" dirty="0" err="1" smtClean="0"/>
                        <a:t>menggunakan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Klasterisasi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Hirarki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Group Average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Klasterisasi</a:t>
                      </a:r>
                      <a:r>
                        <a:rPr lang="en-US" dirty="0" smtClean="0"/>
                        <a:t> tweet </a:t>
                      </a:r>
                      <a:r>
                        <a:rPr lang="en-US" dirty="0" err="1" smtClean="0"/>
                        <a:t>menggunakan</a:t>
                      </a:r>
                      <a:r>
                        <a:rPr lang="en-US" baseline="0" dirty="0" smtClean="0"/>
                        <a:t> Frequent Term based Clustering (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FTC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 Ranking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Klaster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dengan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err="1" smtClean="0"/>
                        <a:t>Skor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DF-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IDFt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tertinggi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baseline="0" dirty="0" err="1" smtClean="0"/>
                        <a:t>menjadi</a:t>
                      </a:r>
                      <a:r>
                        <a:rPr lang="en-US" baseline="0" dirty="0" smtClean="0"/>
                        <a:t> trending 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Skor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klaster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berdasarka</a:t>
                      </a:r>
                      <a:r>
                        <a:rPr lang="en-US" baseline="0" dirty="0" err="1" smtClean="0"/>
                        <a:t>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Doc-p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</a:t>
                      </a:r>
                      <a:r>
                        <a:rPr lang="en-US" baseline="0" dirty="0" smtClean="0"/>
                        <a:t> processing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Pemodelan</a:t>
                      </a:r>
                      <a:r>
                        <a:rPr lang="en-US" baseline="0" dirty="0" smtClean="0"/>
                        <a:t> topic </a:t>
                      </a:r>
                      <a:r>
                        <a:rPr lang="en-US" baseline="0" dirty="0" err="1" smtClean="0"/>
                        <a:t>menggunakan</a:t>
                      </a:r>
                      <a:r>
                        <a:rPr lang="en-US" baseline="0" dirty="0" smtClean="0"/>
                        <a:t> LDA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5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usulan</a:t>
            </a:r>
            <a:r>
              <a:rPr lang="en-US" dirty="0" smtClean="0"/>
              <a:t> (NOTT </a:t>
            </a:r>
            <a:r>
              <a:rPr lang="en-US" dirty="0" err="1" smtClean="0"/>
              <a:t>dan</a:t>
            </a:r>
            <a:r>
              <a:rPr lang="en-US" dirty="0" smtClean="0"/>
              <a:t> Overlap Trending Topic </a:t>
            </a:r>
            <a:r>
              <a:rPr lang="en-US" dirty="0" err="1" smtClean="0"/>
              <a:t>atau</a:t>
            </a:r>
            <a:r>
              <a:rPr lang="en-US" dirty="0" smtClean="0"/>
              <a:t> OTT 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1921" y="1429556"/>
            <a:ext cx="3830370" cy="54284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39437" y="6593983"/>
            <a:ext cx="399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55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Pengujian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Topic Recall (TR)</a:t>
                </a:r>
              </a:p>
              <a:p>
                <a:pPr lvl="1"/>
                <a:r>
                  <a:rPr lang="en-US" dirty="0" smtClean="0"/>
                  <a:t> TR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𝐺𝑇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∩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𝐵𝑇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𝐺𝑇</m:t>
                            </m:r>
                          </m:e>
                        </m:d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Keyword Precision (KP)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∩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𝐾𝐵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𝐾𝐵𝑇</m:t>
                            </m:r>
                          </m:e>
                        </m:d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Keyword Recall (KR)</a:t>
                </a:r>
              </a:p>
              <a:p>
                <a:pPr lvl="1"/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∩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𝐾𝐵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𝐺𝑇</m:t>
                            </m:r>
                          </m:e>
                        </m:d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13"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138670" y="2662752"/>
            <a:ext cx="66583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Keterangan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GT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sekumpulan</a:t>
            </a:r>
            <a:r>
              <a:rPr lang="en-US" dirty="0" smtClean="0"/>
              <a:t> topic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Ground Truth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BT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sekumpulan</a:t>
            </a:r>
            <a:r>
              <a:rPr lang="en-US" dirty="0" smtClean="0"/>
              <a:t> trending topic yang </a:t>
            </a:r>
            <a:r>
              <a:rPr lang="en-US" dirty="0" err="1" smtClean="0"/>
              <a:t>dihasilkan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usulan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KGT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sekumpulan</a:t>
            </a:r>
            <a:r>
              <a:rPr lang="en-US" dirty="0" smtClean="0"/>
              <a:t> keyword </a:t>
            </a:r>
            <a:r>
              <a:rPr lang="en-US" dirty="0" err="1" smtClean="0"/>
              <a:t>pada</a:t>
            </a:r>
            <a:r>
              <a:rPr lang="en-US" dirty="0" smtClean="0"/>
              <a:t> Ground Truth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KBT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sekumpulan</a:t>
            </a:r>
            <a:r>
              <a:rPr lang="en-US" dirty="0" smtClean="0"/>
              <a:t> keyword </a:t>
            </a:r>
            <a:r>
              <a:rPr lang="en-US" dirty="0" err="1" smtClean="0"/>
              <a:t>pada</a:t>
            </a:r>
            <a:r>
              <a:rPr lang="en-US" dirty="0" smtClean="0"/>
              <a:t> trending topic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usulan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94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917" y="0"/>
            <a:ext cx="9720072" cy="1499616"/>
          </a:xfrm>
        </p:spPr>
        <p:txBody>
          <a:bodyPr/>
          <a:lstStyle/>
          <a:p>
            <a:r>
              <a:rPr lang="en-US" dirty="0" smtClean="0"/>
              <a:t>ROAD MAP RISET PASCA DOKTOR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7657067"/>
              </p:ext>
            </p:extLst>
          </p:nvPr>
        </p:nvGraphicFramePr>
        <p:xfrm>
          <a:off x="1796670" y="888642"/>
          <a:ext cx="10077651" cy="5969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020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Riset</a:t>
            </a:r>
            <a:r>
              <a:rPr lang="en-US" dirty="0" smtClean="0"/>
              <a:t> </a:t>
            </a:r>
            <a:r>
              <a:rPr lang="en-US" dirty="0" err="1" smtClean="0"/>
              <a:t>Pasca</a:t>
            </a:r>
            <a:r>
              <a:rPr lang="en-US" dirty="0" smtClean="0"/>
              <a:t> </a:t>
            </a:r>
            <a:r>
              <a:rPr lang="en-US" dirty="0" err="1" smtClean="0"/>
              <a:t>Doktoral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2775794"/>
              </p:ext>
            </p:extLst>
          </p:nvPr>
        </p:nvGraphicFramePr>
        <p:xfrm>
          <a:off x="1024128" y="2286000"/>
          <a:ext cx="10953224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533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Riset</a:t>
            </a:r>
            <a:r>
              <a:rPr lang="en-US" dirty="0" smtClean="0"/>
              <a:t> </a:t>
            </a:r>
            <a:r>
              <a:rPr lang="en-US" dirty="0" err="1" smtClean="0"/>
              <a:t>Pasca</a:t>
            </a:r>
            <a:r>
              <a:rPr lang="en-US" dirty="0" smtClean="0"/>
              <a:t> </a:t>
            </a:r>
            <a:r>
              <a:rPr lang="en-US" dirty="0" err="1" smtClean="0"/>
              <a:t>Doktoral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04715"/>
              </p:ext>
            </p:extLst>
          </p:nvPr>
        </p:nvGraphicFramePr>
        <p:xfrm>
          <a:off x="1024128" y="2286000"/>
          <a:ext cx="11030497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074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DASAR PEMODELAN Sentiment 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Tweet yang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kalimat</a:t>
            </a:r>
            <a:r>
              <a:rPr lang="en-US" dirty="0" smtClean="0"/>
              <a:t> </a:t>
            </a:r>
            <a:r>
              <a:rPr lang="en-US" dirty="0" err="1" smtClean="0"/>
              <a:t>Opini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err="1" smtClean="0"/>
              <a:t>Opini</a:t>
            </a:r>
            <a:r>
              <a:rPr lang="en-US" dirty="0" smtClean="0"/>
              <a:t>: </a:t>
            </a:r>
            <a:r>
              <a:rPr lang="en-US" dirty="0" err="1" smtClean="0"/>
              <a:t>Positif</a:t>
            </a:r>
            <a:r>
              <a:rPr lang="en-US" dirty="0" smtClean="0"/>
              <a:t>, </a:t>
            </a:r>
            <a:r>
              <a:rPr lang="en-US" dirty="0" err="1" smtClean="0"/>
              <a:t>Negatif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Netral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dirty="0" err="1" smtClean="0"/>
              <a:t>Opini</a:t>
            </a:r>
            <a:r>
              <a:rPr lang="en-US" dirty="0" smtClean="0"/>
              <a:t> </a:t>
            </a:r>
            <a:r>
              <a:rPr lang="en-US" dirty="0" err="1" smtClean="0"/>
              <a:t>Positif</a:t>
            </a:r>
            <a:r>
              <a:rPr lang="en-US" dirty="0" smtClean="0"/>
              <a:t>: </a:t>
            </a:r>
            <a:r>
              <a:rPr lang="en-US" dirty="0" err="1" smtClean="0"/>
              <a:t>Mendukung</a:t>
            </a:r>
            <a:r>
              <a:rPr lang="en-US" dirty="0" smtClean="0"/>
              <a:t> </a:t>
            </a:r>
            <a:r>
              <a:rPr lang="en-US" dirty="0" err="1" smtClean="0"/>
              <a:t>Pemindahan</a:t>
            </a:r>
            <a:r>
              <a:rPr lang="en-US" dirty="0" smtClean="0"/>
              <a:t> </a:t>
            </a:r>
            <a:r>
              <a:rPr lang="en-US" dirty="0" err="1" smtClean="0"/>
              <a:t>Ibu</a:t>
            </a:r>
            <a:r>
              <a:rPr lang="en-US" dirty="0" smtClean="0"/>
              <a:t> Kota </a:t>
            </a:r>
            <a:r>
              <a:rPr lang="en-US" dirty="0" err="1" smtClean="0"/>
              <a:t>ke</a:t>
            </a:r>
            <a:r>
              <a:rPr lang="en-US" dirty="0" smtClean="0"/>
              <a:t> Kalimantan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err="1" smtClean="0"/>
              <a:t>Opini</a:t>
            </a:r>
            <a:r>
              <a:rPr lang="en-US" dirty="0" smtClean="0"/>
              <a:t> </a:t>
            </a:r>
            <a:r>
              <a:rPr lang="en-US" dirty="0" err="1" smtClean="0"/>
              <a:t>Negatif</a:t>
            </a:r>
            <a:r>
              <a:rPr lang="en-US" dirty="0" smtClean="0"/>
              <a:t>: </a:t>
            </a:r>
            <a:r>
              <a:rPr lang="en-US" dirty="0" err="1" smtClean="0"/>
              <a:t>Menolak</a:t>
            </a:r>
            <a:r>
              <a:rPr lang="en-US" dirty="0" smtClean="0"/>
              <a:t> </a:t>
            </a:r>
            <a:r>
              <a:rPr lang="en-US" dirty="0" err="1" smtClean="0"/>
              <a:t>Pemindahan</a:t>
            </a:r>
            <a:r>
              <a:rPr lang="en-US" dirty="0" smtClean="0"/>
              <a:t> </a:t>
            </a:r>
            <a:r>
              <a:rPr lang="en-US" dirty="0" err="1" smtClean="0"/>
              <a:t>Ibu</a:t>
            </a:r>
            <a:r>
              <a:rPr lang="en-US" dirty="0" smtClean="0"/>
              <a:t> Kota </a:t>
            </a:r>
            <a:r>
              <a:rPr lang="en-US" dirty="0" err="1" smtClean="0"/>
              <a:t>ke</a:t>
            </a:r>
            <a:r>
              <a:rPr lang="en-US" dirty="0" smtClean="0"/>
              <a:t> Kalimantan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err="1" smtClean="0"/>
              <a:t>Opini</a:t>
            </a:r>
            <a:r>
              <a:rPr lang="en-US" dirty="0" smtClean="0"/>
              <a:t> </a:t>
            </a:r>
            <a:r>
              <a:rPr lang="en-US" dirty="0" err="1" smtClean="0"/>
              <a:t>Netral</a:t>
            </a:r>
            <a:r>
              <a:rPr lang="en-US" dirty="0" smtClean="0"/>
              <a:t>: </a:t>
            </a:r>
            <a:r>
              <a:rPr lang="en-US" dirty="0" err="1" smtClean="0"/>
              <a:t>Kalimat</a:t>
            </a:r>
            <a:r>
              <a:rPr lang="en-US" dirty="0" smtClean="0"/>
              <a:t> yang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opini</a:t>
            </a:r>
            <a:r>
              <a:rPr lang="en-US" dirty="0" smtClean="0"/>
              <a:t> </a:t>
            </a:r>
            <a:r>
              <a:rPr lang="en-US" dirty="0" err="1" smtClean="0"/>
              <a:t>Positif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/>
              <a:t> </a:t>
            </a:r>
            <a:r>
              <a:rPr lang="en-US" dirty="0" err="1" smtClean="0"/>
              <a:t>Negatif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dirty="0" err="1" smtClean="0"/>
              <a:t>Dikembangkan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tweet </a:t>
            </a:r>
            <a:r>
              <a:rPr lang="en-US" dirty="0" err="1" smtClean="0"/>
              <a:t>kategori</a:t>
            </a:r>
            <a:r>
              <a:rPr lang="en-US" dirty="0" smtClean="0"/>
              <a:t> </a:t>
            </a:r>
            <a:r>
              <a:rPr lang="en-US" dirty="0" err="1" smtClean="0"/>
              <a:t>macet</a:t>
            </a:r>
            <a:r>
              <a:rPr lang="en-US" dirty="0" smtClean="0"/>
              <a:t>, </a:t>
            </a:r>
            <a:r>
              <a:rPr lang="en-US" dirty="0" err="1" smtClean="0"/>
              <a:t>lancar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unknown (</a:t>
            </a:r>
            <a:r>
              <a:rPr lang="en-US" dirty="0" err="1" smtClean="0"/>
              <a:t>Rodiansyah</a:t>
            </a:r>
            <a:r>
              <a:rPr lang="en-US" dirty="0" smtClean="0"/>
              <a:t>, 2012)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95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DASAR PEMODELAN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bencana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/>
              <a:t> https://bnpb.go.id/definisi-bencana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377179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58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err="1" smtClean="0"/>
              <a:t>Deteksi</a:t>
            </a:r>
            <a:r>
              <a:rPr lang="en-US" sz="4400" dirty="0" smtClean="0"/>
              <a:t> trending topic di Twitter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0907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DASAR PEMODELAN UJARAN KEBENCIAN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Buku</a:t>
            </a:r>
            <a:r>
              <a:rPr lang="en-US" dirty="0" smtClean="0"/>
              <a:t> </a:t>
            </a:r>
            <a:r>
              <a:rPr lang="en-US" dirty="0" err="1" smtClean="0"/>
              <a:t>Saku</a:t>
            </a:r>
            <a:r>
              <a:rPr lang="en-US" dirty="0" smtClean="0"/>
              <a:t> </a:t>
            </a:r>
            <a:r>
              <a:rPr lang="en-US" dirty="0" err="1" smtClean="0"/>
              <a:t>Ujaran</a:t>
            </a:r>
            <a:r>
              <a:rPr lang="en-US" dirty="0" smtClean="0"/>
              <a:t> </a:t>
            </a:r>
            <a:r>
              <a:rPr lang="en-US" dirty="0" err="1" smtClean="0"/>
              <a:t>Kebencian</a:t>
            </a:r>
            <a:r>
              <a:rPr lang="en-US" dirty="0" smtClean="0"/>
              <a:t> (</a:t>
            </a:r>
            <a:r>
              <a:rPr lang="en-US" dirty="0" err="1" smtClean="0"/>
              <a:t>Komnas</a:t>
            </a:r>
            <a:r>
              <a:rPr lang="en-US" dirty="0" smtClean="0"/>
              <a:t> Ham, 2015)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/>
              <a:t>Edaran</a:t>
            </a:r>
            <a:r>
              <a:rPr lang="en-US" dirty="0"/>
              <a:t> </a:t>
            </a:r>
            <a:r>
              <a:rPr lang="en-US" dirty="0" err="1"/>
              <a:t>Kapolri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: SE/06/X/2015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Ujaran</a:t>
            </a:r>
            <a:r>
              <a:rPr lang="en-US" dirty="0"/>
              <a:t> </a:t>
            </a:r>
            <a:r>
              <a:rPr lang="en-US" dirty="0" err="1"/>
              <a:t>Kebencian</a:t>
            </a:r>
            <a:r>
              <a:rPr lang="en-US" dirty="0"/>
              <a:t> (Hate Speech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PASAL 45 A AYAT (2) JO PASAL 28 AYAT (2) TENTANG INFORMASI DAN TRANSAKSI </a:t>
            </a:r>
            <a:r>
              <a:rPr lang="en-US" dirty="0" smtClean="0"/>
              <a:t>ELEKTRONIK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Kolaborasi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ahli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pelabelan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47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BENTUK UJARAN KEBENCIAN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5826600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715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Deteksi</a:t>
            </a:r>
            <a:r>
              <a:rPr lang="en-US" dirty="0" smtClean="0"/>
              <a:t> BERITA HOAX TERKAIT COVID-19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Pustaka</a:t>
            </a:r>
            <a:r>
              <a:rPr lang="en-US" dirty="0" smtClean="0"/>
              <a:t>: </a:t>
            </a:r>
            <a:r>
              <a:rPr lang="en-US" dirty="0" err="1" smtClean="0"/>
              <a:t>Elhadad</a:t>
            </a:r>
            <a:r>
              <a:rPr lang="en-US" dirty="0"/>
              <a:t> </a:t>
            </a:r>
            <a:r>
              <a:rPr lang="en-US" dirty="0" smtClean="0"/>
              <a:t>et al, 2020. </a:t>
            </a:r>
            <a:r>
              <a:rPr lang="en-US" i="1" dirty="0" smtClean="0"/>
              <a:t>Detecting Misleading Information on Covid-19</a:t>
            </a:r>
            <a:r>
              <a:rPr lang="en-US" dirty="0" smtClean="0"/>
              <a:t>. IEEE Access, </a:t>
            </a:r>
            <a:r>
              <a:rPr lang="en-US" dirty="0" err="1" smtClean="0"/>
              <a:t>vol</a:t>
            </a:r>
            <a:r>
              <a:rPr lang="en-US" dirty="0" smtClean="0"/>
              <a:t> 8, 2020.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/>
              <a:t>d</a:t>
            </a:r>
            <a:r>
              <a:rPr lang="en-US" dirty="0" err="1" smtClean="0"/>
              <a:t>oi</a:t>
            </a:r>
            <a:r>
              <a:rPr lang="en-US" dirty="0"/>
              <a:t>: </a:t>
            </a:r>
            <a:r>
              <a:rPr lang="en-US" dirty="0" smtClean="0"/>
              <a:t>10.1109/ACCESS.2020.3022867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7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TAHAPAN </a:t>
            </a:r>
            <a:r>
              <a:rPr lang="en-US" dirty="0" err="1" smtClean="0"/>
              <a:t>Deteksi</a:t>
            </a:r>
            <a:r>
              <a:rPr lang="en-US" dirty="0" smtClean="0"/>
              <a:t> BERITA HOAX TERKAIT COVID-19 (HILMI </a:t>
            </a:r>
            <a:r>
              <a:rPr lang="en-US" dirty="0" err="1" smtClean="0"/>
              <a:t>dan</a:t>
            </a:r>
            <a:r>
              <a:rPr lang="en-US" dirty="0" smtClean="0"/>
              <a:t> INDRA, 2020)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63132" y="1133341"/>
            <a:ext cx="12028868" cy="6658377"/>
            <a:chOff x="1028992" y="1841679"/>
            <a:chExt cx="9710343" cy="4868214"/>
          </a:xfrm>
        </p:grpSpPr>
        <p:sp>
          <p:nvSpPr>
            <p:cNvPr id="9" name="Right Arrow 8"/>
            <p:cNvSpPr/>
            <p:nvPr/>
          </p:nvSpPr>
          <p:spPr>
            <a:xfrm>
              <a:off x="1753133" y="1841679"/>
              <a:ext cx="8262062" cy="4868214"/>
            </a:xfrm>
            <a:prstGeom prst="rightArrow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1028992" y="3302143"/>
              <a:ext cx="2339841" cy="1947285"/>
            </a:xfrm>
            <a:custGeom>
              <a:avLst/>
              <a:gdLst>
                <a:gd name="connsiteX0" fmla="*/ 0 w 2339841"/>
                <a:gd name="connsiteY0" fmla="*/ 324554 h 1947285"/>
                <a:gd name="connsiteX1" fmla="*/ 324554 w 2339841"/>
                <a:gd name="connsiteY1" fmla="*/ 0 h 1947285"/>
                <a:gd name="connsiteX2" fmla="*/ 2015287 w 2339841"/>
                <a:gd name="connsiteY2" fmla="*/ 0 h 1947285"/>
                <a:gd name="connsiteX3" fmla="*/ 2339841 w 2339841"/>
                <a:gd name="connsiteY3" fmla="*/ 324554 h 1947285"/>
                <a:gd name="connsiteX4" fmla="*/ 2339841 w 2339841"/>
                <a:gd name="connsiteY4" fmla="*/ 1622731 h 1947285"/>
                <a:gd name="connsiteX5" fmla="*/ 2015287 w 2339841"/>
                <a:gd name="connsiteY5" fmla="*/ 1947285 h 1947285"/>
                <a:gd name="connsiteX6" fmla="*/ 324554 w 2339841"/>
                <a:gd name="connsiteY6" fmla="*/ 1947285 h 1947285"/>
                <a:gd name="connsiteX7" fmla="*/ 0 w 2339841"/>
                <a:gd name="connsiteY7" fmla="*/ 1622731 h 1947285"/>
                <a:gd name="connsiteX8" fmla="*/ 0 w 2339841"/>
                <a:gd name="connsiteY8" fmla="*/ 324554 h 194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9841" h="1947285">
                  <a:moveTo>
                    <a:pt x="0" y="324554"/>
                  </a:moveTo>
                  <a:cubicBezTo>
                    <a:pt x="0" y="145308"/>
                    <a:pt x="145308" y="0"/>
                    <a:pt x="324554" y="0"/>
                  </a:cubicBezTo>
                  <a:lnTo>
                    <a:pt x="2015287" y="0"/>
                  </a:lnTo>
                  <a:cubicBezTo>
                    <a:pt x="2194533" y="0"/>
                    <a:pt x="2339841" y="145308"/>
                    <a:pt x="2339841" y="324554"/>
                  </a:cubicBezTo>
                  <a:lnTo>
                    <a:pt x="2339841" y="1622731"/>
                  </a:lnTo>
                  <a:cubicBezTo>
                    <a:pt x="2339841" y="1801977"/>
                    <a:pt x="2194533" y="1947285"/>
                    <a:pt x="2015287" y="1947285"/>
                  </a:cubicBezTo>
                  <a:lnTo>
                    <a:pt x="324554" y="1947285"/>
                  </a:lnTo>
                  <a:cubicBezTo>
                    <a:pt x="145308" y="1947285"/>
                    <a:pt x="0" y="1801977"/>
                    <a:pt x="0" y="1622731"/>
                  </a:cubicBezTo>
                  <a:lnTo>
                    <a:pt x="0" y="32455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209" tIns="152209" rIns="152209" bIns="152209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Melabeli</a:t>
              </a:r>
              <a:r>
                <a:rPr lang="en-US" sz="2000" kern="1200" dirty="0" smtClean="0"/>
                <a:t> data </a:t>
              </a:r>
              <a:r>
                <a:rPr lang="en-US" sz="2000" kern="1200" dirty="0" err="1" smtClean="0"/>
                <a:t>secara</a:t>
              </a:r>
              <a:r>
                <a:rPr lang="en-US" sz="2000" kern="1200" dirty="0" smtClean="0"/>
                <a:t> manual </a:t>
              </a:r>
              <a:r>
                <a:rPr lang="en-US" sz="2000" kern="1200" dirty="0" err="1" smtClean="0"/>
                <a:t>dengan</a:t>
              </a:r>
              <a:r>
                <a:rPr lang="en-US" sz="2000" kern="1200" dirty="0" smtClean="0"/>
                <a:t> 3 orang </a:t>
              </a:r>
              <a:r>
                <a:rPr lang="en-US" sz="2000" kern="1200" dirty="0" err="1" smtClean="0"/>
                <a:t>dari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suku</a:t>
              </a:r>
              <a:r>
                <a:rPr lang="en-US" sz="2000" kern="1200" dirty="0" smtClean="0"/>
                <a:t> yang </a:t>
              </a:r>
              <a:r>
                <a:rPr lang="en-US" sz="2000" kern="1200" dirty="0" err="1" smtClean="0"/>
                <a:t>berbeda</a:t>
              </a:r>
              <a:r>
                <a:rPr lang="en-US" sz="2000" kern="1200" dirty="0" smtClean="0"/>
                <a:t>(</a:t>
              </a:r>
              <a:r>
                <a:rPr lang="en-US" sz="2000" kern="1200" dirty="0" err="1" smtClean="0"/>
                <a:t>Alfina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dkk</a:t>
              </a:r>
              <a:r>
                <a:rPr lang="en-US" sz="2000" kern="1200" dirty="0" smtClean="0"/>
                <a:t>, 2017)</a:t>
              </a:r>
              <a:endParaRPr lang="en-US" sz="20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485826" y="3302143"/>
              <a:ext cx="2339841" cy="1947285"/>
            </a:xfrm>
            <a:custGeom>
              <a:avLst/>
              <a:gdLst>
                <a:gd name="connsiteX0" fmla="*/ 0 w 2339841"/>
                <a:gd name="connsiteY0" fmla="*/ 324554 h 1947285"/>
                <a:gd name="connsiteX1" fmla="*/ 324554 w 2339841"/>
                <a:gd name="connsiteY1" fmla="*/ 0 h 1947285"/>
                <a:gd name="connsiteX2" fmla="*/ 2015287 w 2339841"/>
                <a:gd name="connsiteY2" fmla="*/ 0 h 1947285"/>
                <a:gd name="connsiteX3" fmla="*/ 2339841 w 2339841"/>
                <a:gd name="connsiteY3" fmla="*/ 324554 h 1947285"/>
                <a:gd name="connsiteX4" fmla="*/ 2339841 w 2339841"/>
                <a:gd name="connsiteY4" fmla="*/ 1622731 h 1947285"/>
                <a:gd name="connsiteX5" fmla="*/ 2015287 w 2339841"/>
                <a:gd name="connsiteY5" fmla="*/ 1947285 h 1947285"/>
                <a:gd name="connsiteX6" fmla="*/ 324554 w 2339841"/>
                <a:gd name="connsiteY6" fmla="*/ 1947285 h 1947285"/>
                <a:gd name="connsiteX7" fmla="*/ 0 w 2339841"/>
                <a:gd name="connsiteY7" fmla="*/ 1622731 h 1947285"/>
                <a:gd name="connsiteX8" fmla="*/ 0 w 2339841"/>
                <a:gd name="connsiteY8" fmla="*/ 324554 h 194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9841" h="1947285">
                  <a:moveTo>
                    <a:pt x="0" y="324554"/>
                  </a:moveTo>
                  <a:cubicBezTo>
                    <a:pt x="0" y="145308"/>
                    <a:pt x="145308" y="0"/>
                    <a:pt x="324554" y="0"/>
                  </a:cubicBezTo>
                  <a:lnTo>
                    <a:pt x="2015287" y="0"/>
                  </a:lnTo>
                  <a:cubicBezTo>
                    <a:pt x="2194533" y="0"/>
                    <a:pt x="2339841" y="145308"/>
                    <a:pt x="2339841" y="324554"/>
                  </a:cubicBezTo>
                  <a:lnTo>
                    <a:pt x="2339841" y="1622731"/>
                  </a:lnTo>
                  <a:cubicBezTo>
                    <a:pt x="2339841" y="1801977"/>
                    <a:pt x="2194533" y="1947285"/>
                    <a:pt x="2015287" y="1947285"/>
                  </a:cubicBezTo>
                  <a:lnTo>
                    <a:pt x="324554" y="1947285"/>
                  </a:lnTo>
                  <a:cubicBezTo>
                    <a:pt x="145308" y="1947285"/>
                    <a:pt x="0" y="1801977"/>
                    <a:pt x="0" y="1622731"/>
                  </a:cubicBezTo>
                  <a:lnTo>
                    <a:pt x="0" y="32455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209" tIns="152209" rIns="152209" bIns="152209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Pelabel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mengecek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kebenaran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berita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pada</a:t>
              </a:r>
              <a:r>
                <a:rPr lang="en-US" sz="2000" kern="1200" dirty="0" smtClean="0"/>
                <a:t> website (</a:t>
              </a:r>
              <a:r>
                <a:rPr lang="en-US" sz="2000" kern="1200" dirty="0" smtClean="0">
                  <a:solidFill>
                    <a:schemeClr val="bg1"/>
                  </a:solidFill>
                </a:rPr>
                <a:t>https:// cekfakta.tempo.co; </a:t>
              </a:r>
              <a:r>
                <a:rPr lang="en-US" sz="2000" kern="1200" dirty="0" smtClean="0"/>
                <a:t> https://turnbackhoax.id</a:t>
              </a:r>
              <a:r>
                <a:rPr lang="en-US" sz="2000" dirty="0"/>
                <a:t> ; https://</a:t>
              </a:r>
              <a:r>
                <a:rPr lang="en-US" sz="2000" dirty="0" smtClean="0"/>
                <a:t>covid19.go.id/p/hoax-buster )</a:t>
              </a:r>
              <a:endParaRPr lang="en-US" sz="20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942660" y="3302143"/>
              <a:ext cx="2339841" cy="1947285"/>
            </a:xfrm>
            <a:custGeom>
              <a:avLst/>
              <a:gdLst>
                <a:gd name="connsiteX0" fmla="*/ 0 w 2339841"/>
                <a:gd name="connsiteY0" fmla="*/ 324554 h 1947285"/>
                <a:gd name="connsiteX1" fmla="*/ 324554 w 2339841"/>
                <a:gd name="connsiteY1" fmla="*/ 0 h 1947285"/>
                <a:gd name="connsiteX2" fmla="*/ 2015287 w 2339841"/>
                <a:gd name="connsiteY2" fmla="*/ 0 h 1947285"/>
                <a:gd name="connsiteX3" fmla="*/ 2339841 w 2339841"/>
                <a:gd name="connsiteY3" fmla="*/ 324554 h 1947285"/>
                <a:gd name="connsiteX4" fmla="*/ 2339841 w 2339841"/>
                <a:gd name="connsiteY4" fmla="*/ 1622731 h 1947285"/>
                <a:gd name="connsiteX5" fmla="*/ 2015287 w 2339841"/>
                <a:gd name="connsiteY5" fmla="*/ 1947285 h 1947285"/>
                <a:gd name="connsiteX6" fmla="*/ 324554 w 2339841"/>
                <a:gd name="connsiteY6" fmla="*/ 1947285 h 1947285"/>
                <a:gd name="connsiteX7" fmla="*/ 0 w 2339841"/>
                <a:gd name="connsiteY7" fmla="*/ 1622731 h 1947285"/>
                <a:gd name="connsiteX8" fmla="*/ 0 w 2339841"/>
                <a:gd name="connsiteY8" fmla="*/ 324554 h 194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9841" h="1947285">
                  <a:moveTo>
                    <a:pt x="0" y="324554"/>
                  </a:moveTo>
                  <a:cubicBezTo>
                    <a:pt x="0" y="145308"/>
                    <a:pt x="145308" y="0"/>
                    <a:pt x="324554" y="0"/>
                  </a:cubicBezTo>
                  <a:lnTo>
                    <a:pt x="2015287" y="0"/>
                  </a:lnTo>
                  <a:cubicBezTo>
                    <a:pt x="2194533" y="0"/>
                    <a:pt x="2339841" y="145308"/>
                    <a:pt x="2339841" y="324554"/>
                  </a:cubicBezTo>
                  <a:lnTo>
                    <a:pt x="2339841" y="1622731"/>
                  </a:lnTo>
                  <a:cubicBezTo>
                    <a:pt x="2339841" y="1801977"/>
                    <a:pt x="2194533" y="1947285"/>
                    <a:pt x="2015287" y="1947285"/>
                  </a:cubicBezTo>
                  <a:lnTo>
                    <a:pt x="324554" y="1947285"/>
                  </a:lnTo>
                  <a:cubicBezTo>
                    <a:pt x="145308" y="1947285"/>
                    <a:pt x="0" y="1801977"/>
                    <a:pt x="0" y="1622731"/>
                  </a:cubicBezTo>
                  <a:lnTo>
                    <a:pt x="0" y="32455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209" tIns="152209" rIns="152209" bIns="152209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Jika</a:t>
              </a:r>
              <a:r>
                <a:rPr lang="en-US" sz="2000" kern="1200" dirty="0" smtClean="0"/>
                <a:t> 3 </a:t>
              </a:r>
              <a:r>
                <a:rPr lang="en-US" sz="2000" kern="1200" dirty="0" err="1" smtClean="0"/>
                <a:t>Pelabel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menyatakan</a:t>
              </a:r>
              <a:r>
                <a:rPr lang="en-US" sz="2000" kern="1200" dirty="0" smtClean="0"/>
                <a:t> label Fact </a:t>
              </a:r>
              <a:r>
                <a:rPr lang="en-US" sz="2000" kern="1200" dirty="0" err="1" smtClean="0"/>
                <a:t>maka</a:t>
              </a:r>
              <a:r>
                <a:rPr lang="en-US" sz="2000" kern="1200" dirty="0" smtClean="0"/>
                <a:t> tweet Fact </a:t>
              </a:r>
              <a:r>
                <a:rPr lang="en-US" sz="2000" kern="1200" dirty="0" err="1" smtClean="0"/>
                <a:t>sebaliknya</a:t>
              </a:r>
              <a:r>
                <a:rPr lang="en-US" sz="2000" kern="1200" dirty="0" smtClean="0"/>
                <a:t> Hoax</a:t>
              </a:r>
              <a:endParaRPr lang="en-US" sz="2000" kern="12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8399494" y="3302143"/>
              <a:ext cx="2339841" cy="1947285"/>
            </a:xfrm>
            <a:custGeom>
              <a:avLst/>
              <a:gdLst>
                <a:gd name="connsiteX0" fmla="*/ 0 w 2339841"/>
                <a:gd name="connsiteY0" fmla="*/ 324554 h 1947285"/>
                <a:gd name="connsiteX1" fmla="*/ 324554 w 2339841"/>
                <a:gd name="connsiteY1" fmla="*/ 0 h 1947285"/>
                <a:gd name="connsiteX2" fmla="*/ 2015287 w 2339841"/>
                <a:gd name="connsiteY2" fmla="*/ 0 h 1947285"/>
                <a:gd name="connsiteX3" fmla="*/ 2339841 w 2339841"/>
                <a:gd name="connsiteY3" fmla="*/ 324554 h 1947285"/>
                <a:gd name="connsiteX4" fmla="*/ 2339841 w 2339841"/>
                <a:gd name="connsiteY4" fmla="*/ 1622731 h 1947285"/>
                <a:gd name="connsiteX5" fmla="*/ 2015287 w 2339841"/>
                <a:gd name="connsiteY5" fmla="*/ 1947285 h 1947285"/>
                <a:gd name="connsiteX6" fmla="*/ 324554 w 2339841"/>
                <a:gd name="connsiteY6" fmla="*/ 1947285 h 1947285"/>
                <a:gd name="connsiteX7" fmla="*/ 0 w 2339841"/>
                <a:gd name="connsiteY7" fmla="*/ 1622731 h 1947285"/>
                <a:gd name="connsiteX8" fmla="*/ 0 w 2339841"/>
                <a:gd name="connsiteY8" fmla="*/ 324554 h 194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9841" h="1947285">
                  <a:moveTo>
                    <a:pt x="0" y="324554"/>
                  </a:moveTo>
                  <a:cubicBezTo>
                    <a:pt x="0" y="145308"/>
                    <a:pt x="145308" y="0"/>
                    <a:pt x="324554" y="0"/>
                  </a:cubicBezTo>
                  <a:lnTo>
                    <a:pt x="2015287" y="0"/>
                  </a:lnTo>
                  <a:cubicBezTo>
                    <a:pt x="2194533" y="0"/>
                    <a:pt x="2339841" y="145308"/>
                    <a:pt x="2339841" y="324554"/>
                  </a:cubicBezTo>
                  <a:lnTo>
                    <a:pt x="2339841" y="1622731"/>
                  </a:lnTo>
                  <a:cubicBezTo>
                    <a:pt x="2339841" y="1801977"/>
                    <a:pt x="2194533" y="1947285"/>
                    <a:pt x="2015287" y="1947285"/>
                  </a:cubicBezTo>
                  <a:lnTo>
                    <a:pt x="324554" y="1947285"/>
                  </a:lnTo>
                  <a:cubicBezTo>
                    <a:pt x="145308" y="1947285"/>
                    <a:pt x="0" y="1801977"/>
                    <a:pt x="0" y="1622731"/>
                  </a:cubicBezTo>
                  <a:lnTo>
                    <a:pt x="0" y="32455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209" tIns="152209" rIns="152209" bIns="152209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Tweet </a:t>
              </a:r>
              <a:r>
                <a:rPr lang="en-US" sz="2000" kern="1200" dirty="0" err="1" smtClean="0"/>
                <a:t>dengan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pelabel</a:t>
              </a:r>
              <a:r>
                <a:rPr lang="en-US" sz="2000" kern="1200" dirty="0" smtClean="0"/>
                <a:t> 1 </a:t>
              </a:r>
              <a:r>
                <a:rPr lang="en-US" sz="2000" kern="1200" dirty="0" err="1" smtClean="0"/>
                <a:t>atau</a:t>
              </a:r>
              <a:r>
                <a:rPr lang="en-US" sz="2000" kern="1200" dirty="0" smtClean="0"/>
                <a:t> 2 </a:t>
              </a:r>
              <a:r>
                <a:rPr lang="en-US" sz="2000" kern="1200" dirty="0" err="1" smtClean="0"/>
                <a:t>menyatakan</a:t>
              </a:r>
              <a:r>
                <a:rPr lang="en-US" sz="2000" kern="1200" dirty="0" smtClean="0"/>
                <a:t> hoax </a:t>
              </a:r>
              <a:r>
                <a:rPr lang="en-US" sz="2000" kern="1200" dirty="0" err="1" smtClean="0"/>
                <a:t>maka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dihapus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dari</a:t>
              </a:r>
              <a:r>
                <a:rPr lang="en-US" sz="2000" kern="1200" dirty="0" smtClean="0"/>
                <a:t> dataset </a:t>
              </a:r>
              <a:r>
                <a:rPr lang="en-US" sz="2000" kern="1200" dirty="0" err="1" smtClean="0"/>
                <a:t>karena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ambigu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103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Klasifikasi</a:t>
            </a:r>
            <a:r>
              <a:rPr lang="en-US" dirty="0" smtClean="0"/>
              <a:t> Tweet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odp</a:t>
            </a:r>
            <a:r>
              <a:rPr lang="en-US" dirty="0" smtClean="0"/>
              <a:t>, </a:t>
            </a:r>
            <a:r>
              <a:rPr lang="en-US" dirty="0" err="1" smtClean="0"/>
              <a:t>pdp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otg</a:t>
            </a:r>
            <a:r>
              <a:rPr lang="en-US" dirty="0" smtClean="0"/>
              <a:t> (2020)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Tweet yang </a:t>
            </a:r>
            <a:r>
              <a:rPr lang="en-US" dirty="0" err="1" smtClean="0"/>
              <a:t>berisi</a:t>
            </a:r>
            <a:r>
              <a:rPr lang="en-US" dirty="0" smtClean="0"/>
              <a:t> kata ODP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dilabelkan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ODP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Tweet yang </a:t>
            </a:r>
            <a:r>
              <a:rPr lang="en-US" dirty="0" err="1"/>
              <a:t>berisi</a:t>
            </a:r>
            <a:r>
              <a:rPr lang="en-US" dirty="0"/>
              <a:t> kata </a:t>
            </a:r>
            <a:r>
              <a:rPr lang="en-US" dirty="0" smtClean="0"/>
              <a:t>PDP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/>
              <a:t>dilabelkan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smtClean="0"/>
              <a:t>PDP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Tweet yang </a:t>
            </a:r>
            <a:r>
              <a:rPr lang="en-US" dirty="0" err="1"/>
              <a:t>berisi</a:t>
            </a:r>
            <a:r>
              <a:rPr lang="en-US" dirty="0"/>
              <a:t> kata </a:t>
            </a:r>
            <a:r>
              <a:rPr lang="en-US" dirty="0" smtClean="0"/>
              <a:t>OTG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/>
              <a:t>dilabelkan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smtClean="0"/>
              <a:t>OTG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Tweet yang </a:t>
            </a:r>
            <a:r>
              <a:rPr lang="en-US" dirty="0" err="1" smtClean="0"/>
              <a:t>berisi</a:t>
            </a:r>
            <a:r>
              <a:rPr lang="en-US" dirty="0" smtClean="0"/>
              <a:t> ODP, OTG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dilabelkan</a:t>
            </a:r>
            <a:r>
              <a:rPr lang="en-US" dirty="0" smtClean="0"/>
              <a:t> ODP, OTG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 RISET SOCIAL MEDIA 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err="1" smtClean="0"/>
              <a:t>Deteksi</a:t>
            </a:r>
            <a:r>
              <a:rPr lang="en-US" dirty="0" smtClean="0"/>
              <a:t> Trending Topic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Hybrid (</a:t>
            </a:r>
            <a:r>
              <a:rPr lang="en-US" dirty="0" err="1" smtClean="0"/>
              <a:t>Gabungan</a:t>
            </a:r>
            <a:r>
              <a:rPr lang="en-US" dirty="0" smtClean="0"/>
              <a:t> Textual Dan Social Content)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Indra</a:t>
            </a:r>
            <a:r>
              <a:rPr lang="en-US" dirty="0" smtClean="0"/>
              <a:t>, </a:t>
            </a:r>
            <a:r>
              <a:rPr lang="en-US" dirty="0"/>
              <a:t>Drs. Edi </a:t>
            </a:r>
            <a:r>
              <a:rPr lang="en-US" dirty="0" err="1"/>
              <a:t>Winarko</a:t>
            </a:r>
            <a:r>
              <a:rPr lang="en-US" dirty="0"/>
              <a:t>, </a:t>
            </a:r>
            <a:r>
              <a:rPr lang="en-US" dirty="0" err="1"/>
              <a:t>M.Sc</a:t>
            </a:r>
            <a:r>
              <a:rPr lang="en-US" dirty="0"/>
              <a:t>, </a:t>
            </a:r>
            <a:r>
              <a:rPr lang="en-US" dirty="0" err="1"/>
              <a:t>Ph.D</a:t>
            </a:r>
            <a:r>
              <a:rPr lang="en-US" dirty="0"/>
              <a:t>; Dr. -</a:t>
            </a:r>
            <a:r>
              <a:rPr lang="en-US" dirty="0" err="1"/>
              <a:t>Ing</a:t>
            </a:r>
            <a:r>
              <a:rPr lang="en-US" dirty="0"/>
              <a:t>. </a:t>
            </a:r>
            <a:r>
              <a:rPr lang="en-US" dirty="0" err="1"/>
              <a:t>MHD.Reza</a:t>
            </a:r>
            <a:r>
              <a:rPr lang="en-US" dirty="0"/>
              <a:t> M.I </a:t>
            </a:r>
            <a:r>
              <a:rPr lang="en-US" dirty="0" err="1"/>
              <a:t>Pulungan</a:t>
            </a:r>
            <a:r>
              <a:rPr lang="en-US" dirty="0"/>
              <a:t>, </a:t>
            </a:r>
            <a:r>
              <a:rPr lang="en-US" dirty="0" err="1"/>
              <a:t>S.Si</a:t>
            </a:r>
            <a:r>
              <a:rPr lang="en-US" dirty="0"/>
              <a:t>, </a:t>
            </a:r>
            <a:r>
              <a:rPr lang="en-US" dirty="0" err="1"/>
              <a:t>M.Sc</a:t>
            </a:r>
            <a:r>
              <a:rPr lang="en-US" dirty="0" smtClean="0"/>
              <a:t>, 2018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Sentiment Analysis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kombinasi</a:t>
            </a:r>
            <a:r>
              <a:rPr lang="en-US" dirty="0" smtClean="0"/>
              <a:t> textual </a:t>
            </a:r>
            <a:r>
              <a:rPr lang="en-US" dirty="0" err="1" smtClean="0"/>
              <a:t>dan</a:t>
            </a:r>
            <a:r>
              <a:rPr lang="en-US" dirty="0" smtClean="0"/>
              <a:t> social content (Fuji </a:t>
            </a:r>
            <a:r>
              <a:rPr lang="en-US" dirty="0" err="1" smtClean="0"/>
              <a:t>Ren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Ye Wu, 2013), (</a:t>
            </a:r>
            <a:r>
              <a:rPr lang="en-US" dirty="0" err="1" smtClean="0"/>
              <a:t>Ruan</a:t>
            </a:r>
            <a:r>
              <a:rPr lang="en-US" dirty="0" smtClean="0"/>
              <a:t> </a:t>
            </a:r>
            <a:r>
              <a:rPr lang="en-US" dirty="0" err="1" smtClean="0"/>
              <a:t>dkk</a:t>
            </a:r>
            <a:r>
              <a:rPr lang="en-US" dirty="0" smtClean="0"/>
              <a:t>, 2017)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err="1" smtClean="0"/>
              <a:t>Klasterisasi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Klasifikasi</a:t>
            </a:r>
            <a:r>
              <a:rPr lang="en-US" dirty="0" smtClean="0"/>
              <a:t> Tweet </a:t>
            </a:r>
            <a:r>
              <a:rPr lang="en-US" dirty="0" err="1" smtClean="0"/>
              <a:t>kebencanaan</a:t>
            </a:r>
            <a:r>
              <a:rPr lang="en-US" dirty="0" smtClean="0"/>
              <a:t> </a:t>
            </a:r>
            <a:r>
              <a:rPr lang="en-US" dirty="0" err="1" smtClean="0"/>
              <a:t>dikombinasikan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NER (Named Entity Recognition)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Ekstraksi</a:t>
            </a:r>
            <a:r>
              <a:rPr lang="en-US" dirty="0" smtClean="0"/>
              <a:t> </a:t>
            </a:r>
            <a:r>
              <a:rPr lang="en-US" dirty="0" err="1" smtClean="0"/>
              <a:t>Lokasi</a:t>
            </a:r>
            <a:r>
              <a:rPr lang="en-US" dirty="0" smtClean="0"/>
              <a:t>, </a:t>
            </a:r>
            <a:r>
              <a:rPr lang="en-US" dirty="0" err="1" smtClean="0"/>
              <a:t>bencana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tanggal</a:t>
            </a:r>
            <a:r>
              <a:rPr lang="en-US" dirty="0" smtClean="0"/>
              <a:t> </a:t>
            </a:r>
            <a:r>
              <a:rPr lang="en-US" dirty="0" err="1" smtClean="0"/>
              <a:t>kejadian</a:t>
            </a:r>
            <a:r>
              <a:rPr lang="en-US" dirty="0" smtClean="0"/>
              <a:t> (</a:t>
            </a:r>
            <a:r>
              <a:rPr lang="en-US" dirty="0" err="1" smtClean="0"/>
              <a:t>Tio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Winarko</a:t>
            </a:r>
            <a:r>
              <a:rPr lang="en-US" dirty="0" smtClean="0"/>
              <a:t>, 2019)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55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Pustaka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900" dirty="0" err="1"/>
              <a:t>Kontostathis</a:t>
            </a:r>
            <a:r>
              <a:rPr lang="en-US" sz="2900" dirty="0"/>
              <a:t>, A., </a:t>
            </a:r>
            <a:r>
              <a:rPr lang="en-US" sz="2900" dirty="0" err="1"/>
              <a:t>Galitsky</a:t>
            </a:r>
            <a:r>
              <a:rPr lang="en-US" sz="2900" dirty="0"/>
              <a:t>, L.M., </a:t>
            </a:r>
            <a:r>
              <a:rPr lang="en-US" sz="2900" dirty="0" err="1"/>
              <a:t>Pottenger</a:t>
            </a:r>
            <a:r>
              <a:rPr lang="en-US" sz="2900" dirty="0"/>
              <a:t>, W.M. </a:t>
            </a:r>
            <a:r>
              <a:rPr lang="en-US" sz="2900" dirty="0" err="1"/>
              <a:t>dan</a:t>
            </a:r>
            <a:r>
              <a:rPr lang="en-US" sz="2900" dirty="0"/>
              <a:t> Phelps, D.J., 2004. </a:t>
            </a:r>
            <a:r>
              <a:rPr lang="en-US" sz="2900" i="1" dirty="0"/>
              <a:t>A Survey</a:t>
            </a:r>
            <a:br>
              <a:rPr lang="en-US" sz="2900" i="1" dirty="0"/>
            </a:br>
            <a:r>
              <a:rPr lang="en-US" sz="2900" i="1" dirty="0"/>
              <a:t>of Emerging Trend Detection in Textual Data Mining </a:t>
            </a:r>
            <a:r>
              <a:rPr lang="en-US" sz="2900" dirty="0"/>
              <a:t>M.W Berry, ed., New</a:t>
            </a:r>
            <a:br>
              <a:rPr lang="en-US" sz="2900" dirty="0"/>
            </a:br>
            <a:r>
              <a:rPr lang="en-US" sz="2900" dirty="0"/>
              <a:t>York, New York, USA: Springer Science and Business Media New York.</a:t>
            </a:r>
            <a:r>
              <a:rPr lang="en-US" sz="2900" dirty="0"/>
              <a:t> </a:t>
            </a:r>
            <a:endParaRPr lang="en-US" sz="29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900" dirty="0" err="1"/>
              <a:t>Cvijikj</a:t>
            </a:r>
            <a:r>
              <a:rPr lang="en-US" sz="2900" dirty="0"/>
              <a:t>, I.P. </a:t>
            </a:r>
            <a:r>
              <a:rPr lang="en-US" sz="2900" dirty="0" err="1"/>
              <a:t>dan</a:t>
            </a:r>
            <a:r>
              <a:rPr lang="en-US" sz="2900" dirty="0"/>
              <a:t> </a:t>
            </a:r>
            <a:r>
              <a:rPr lang="en-US" sz="2900" dirty="0" err="1"/>
              <a:t>Michahelles</a:t>
            </a:r>
            <a:r>
              <a:rPr lang="en-US" sz="2900" dirty="0"/>
              <a:t>, F., 2011. Monitoring Trends on Facebook. </a:t>
            </a:r>
            <a:r>
              <a:rPr lang="en-US" sz="2900" i="1" dirty="0"/>
              <a:t>2011 IEEE</a:t>
            </a:r>
            <a:br>
              <a:rPr lang="en-US" sz="2900" i="1" dirty="0"/>
            </a:br>
            <a:r>
              <a:rPr lang="en-US" sz="2900" i="1" dirty="0"/>
              <a:t>Ninth International Conference on Dependable, Autonomic and Secure</a:t>
            </a:r>
            <a:br>
              <a:rPr lang="en-US" sz="2900" i="1" dirty="0"/>
            </a:br>
            <a:r>
              <a:rPr lang="en-US" sz="2900" i="1" dirty="0"/>
              <a:t>Computing</a:t>
            </a:r>
            <a:r>
              <a:rPr lang="en-US" sz="2900" dirty="0"/>
              <a:t>, hal.895–902. Available at:</a:t>
            </a:r>
            <a:br>
              <a:rPr lang="en-US" sz="2900" dirty="0"/>
            </a:br>
            <a:r>
              <a:rPr lang="en-US" sz="2900" dirty="0"/>
              <a:t>http://ieeexplore.ieee.org/lpdocs/epic03/wrapper.htm?arnumber=6118886</a:t>
            </a:r>
            <a:br>
              <a:rPr lang="en-US" sz="2900" dirty="0"/>
            </a:br>
            <a:r>
              <a:rPr lang="en-US" sz="2900" dirty="0"/>
              <a:t>[</a:t>
            </a:r>
            <a:r>
              <a:rPr lang="en-US" sz="2900" dirty="0" err="1"/>
              <a:t>Diakses</a:t>
            </a:r>
            <a:r>
              <a:rPr lang="en-US" sz="2900" dirty="0"/>
              <a:t> </a:t>
            </a:r>
            <a:r>
              <a:rPr lang="en-US" sz="2900" dirty="0" err="1"/>
              <a:t>Maret</a:t>
            </a:r>
            <a:r>
              <a:rPr lang="en-US" sz="2900" dirty="0"/>
              <a:t> 21, 2014].</a:t>
            </a:r>
            <a:r>
              <a:rPr lang="en-US" sz="2900" dirty="0"/>
              <a:t> </a:t>
            </a:r>
            <a:endParaRPr lang="en-US" sz="29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900" dirty="0"/>
              <a:t>Lestari, R.D., 2017. Quality News </a:t>
            </a:r>
            <a:r>
              <a:rPr lang="en-US" sz="2900" dirty="0" err="1"/>
              <a:t>dan</a:t>
            </a:r>
            <a:r>
              <a:rPr lang="en-US" sz="2900" dirty="0"/>
              <a:t> Popular News </a:t>
            </a:r>
            <a:r>
              <a:rPr lang="en-US" sz="2900" dirty="0" err="1"/>
              <a:t>Sebagai</a:t>
            </a:r>
            <a:r>
              <a:rPr lang="en-US" sz="2900" dirty="0"/>
              <a:t> Trend </a:t>
            </a:r>
            <a:r>
              <a:rPr lang="en-US" sz="2900" dirty="0" err="1"/>
              <a:t>Pemberitaan</a:t>
            </a:r>
            <a:r>
              <a:rPr lang="en-US" sz="2900" dirty="0"/>
              <a:t/>
            </a:r>
            <a:br>
              <a:rPr lang="en-US" sz="2900" dirty="0"/>
            </a:br>
            <a:r>
              <a:rPr lang="en-US" sz="2900" dirty="0"/>
              <a:t>Media Online (</a:t>
            </a:r>
            <a:r>
              <a:rPr lang="en-US" sz="2900" dirty="0" err="1"/>
              <a:t>Studi</a:t>
            </a:r>
            <a:r>
              <a:rPr lang="en-US" sz="2900" dirty="0"/>
              <a:t> </a:t>
            </a:r>
            <a:r>
              <a:rPr lang="en-US" sz="2900" dirty="0" err="1"/>
              <a:t>Deskriptif</a:t>
            </a:r>
            <a:r>
              <a:rPr lang="en-US" sz="2900" dirty="0"/>
              <a:t> </a:t>
            </a:r>
            <a:r>
              <a:rPr lang="en-US" sz="2900" dirty="0" err="1"/>
              <a:t>Kualitatif</a:t>
            </a:r>
            <a:r>
              <a:rPr lang="en-US" sz="2900" dirty="0"/>
              <a:t> Trend </a:t>
            </a:r>
            <a:r>
              <a:rPr lang="en-US" sz="2900" dirty="0" err="1"/>
              <a:t>Pemberitaan</a:t>
            </a:r>
            <a:r>
              <a:rPr lang="en-US" sz="2900" dirty="0"/>
              <a:t> Quality News</a:t>
            </a:r>
            <a:br>
              <a:rPr lang="en-US" sz="2900" dirty="0"/>
            </a:br>
            <a:r>
              <a:rPr lang="en-US" sz="2900" dirty="0" err="1"/>
              <a:t>dan</a:t>
            </a:r>
            <a:r>
              <a:rPr lang="en-US" sz="2900" dirty="0"/>
              <a:t> Popular News </a:t>
            </a:r>
            <a:r>
              <a:rPr lang="en-US" sz="2900" dirty="0" err="1"/>
              <a:t>pada</a:t>
            </a:r>
            <a:r>
              <a:rPr lang="en-US" sz="2900" dirty="0"/>
              <a:t> Media Online </a:t>
            </a:r>
            <a:r>
              <a:rPr lang="en-US" sz="2900" dirty="0" err="1"/>
              <a:t>Nasional</a:t>
            </a:r>
            <a:r>
              <a:rPr lang="en-US" sz="2900" dirty="0"/>
              <a:t> di Indonesia </a:t>
            </a:r>
            <a:r>
              <a:rPr lang="en-US" sz="2900" dirty="0" err="1"/>
              <a:t>Periode</a:t>
            </a:r>
            <a:r>
              <a:rPr lang="en-US" sz="2900" dirty="0"/>
              <a:t> 2016).</a:t>
            </a:r>
            <a:br>
              <a:rPr lang="en-US" sz="2900" dirty="0"/>
            </a:br>
            <a:r>
              <a:rPr lang="en-US" sz="2900" i="1" dirty="0"/>
              <a:t>Channel</a:t>
            </a:r>
            <a:r>
              <a:rPr lang="en-US" sz="2900" dirty="0"/>
              <a:t>, 5(1), hal.83–94.</a:t>
            </a:r>
            <a:r>
              <a:rPr lang="en-US" sz="2900" dirty="0"/>
              <a:t> </a:t>
            </a:r>
            <a:endParaRPr lang="en-US" sz="2900" dirty="0" smtClean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12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-136000"/>
            <a:ext cx="9720072" cy="1499616"/>
          </a:xfrm>
        </p:spPr>
        <p:txBody>
          <a:bodyPr/>
          <a:lstStyle/>
          <a:p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pustaka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571222"/>
            <a:ext cx="9720073" cy="4726547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Page, L., 1998. The anatomy of a large-scale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hypertextual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Web search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163 engine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Networks and ISDN Systems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30(1-7), hal.107–117.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Available at: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http://linkinghub.elsevier.com/retrieve/pii/S016975529800110X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Cataldi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Di Caro, L.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Schifanella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C., 2010a. Emerging Topic Detection on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Twitter Based on Temporal and Social Terms Evaluation. In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Proceedings of</a:t>
            </a:r>
            <a:b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Tenth International Workshop on Multimedia Data Mining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MDMKDD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’10. New York, NY, USA: ACM,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4:1–4:10. Available at: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http://doi.acm.org/10.1145/1814245.1814249.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Chen, J., Yu, J.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Y., 2012a. Towards Topic Trend Prediction on a Topic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 Model with Social Connection.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2012 IEEE/WIC/ACM International</a:t>
            </a:r>
            <a:b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Conferences on Web Intelligence and Intelligent Agent Technology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hal.153–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157. Available at: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http://ieeexplore.ieee.org/lpdocs/epic03/wrapper.htm?arnumber=6511878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Diakses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Desember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3, 2013].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Hajian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White, T., 2011. Modelling Influence in a Social Network: Metrics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Evaluation.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2011 IEEE Third Int’l Conference on Privacy, Security, Risk</a:t>
            </a:r>
            <a:b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Trust and 2011 IEEE Third Int'l Conference on Social Computing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hal.497–500. Available at: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http://ieeexplore.ieee.org/lpdocs/epic03/wrapper.htm?arnumber=6113155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87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DAFTAR PUSTAKA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532586"/>
            <a:ext cx="9720073" cy="4776774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300" dirty="0" err="1"/>
              <a:t>Phuvipadawat</a:t>
            </a:r>
            <a:r>
              <a:rPr lang="en-US" sz="3300" dirty="0"/>
              <a:t>, S. </a:t>
            </a:r>
            <a:r>
              <a:rPr lang="en-US" sz="3300" dirty="0" err="1"/>
              <a:t>dan</a:t>
            </a:r>
            <a:r>
              <a:rPr lang="en-US" sz="3300" dirty="0"/>
              <a:t> Murata, T., 2010. Breaking News Detection and Tracking in</a:t>
            </a:r>
            <a:br>
              <a:rPr lang="en-US" sz="3300" dirty="0"/>
            </a:br>
            <a:r>
              <a:rPr lang="en-US" sz="3300" dirty="0"/>
              <a:t>Twitter. </a:t>
            </a:r>
            <a:r>
              <a:rPr lang="en-US" sz="3300" i="1" dirty="0"/>
              <a:t>2010 IEEE/WIC/ACM International Conference on Web Intelligence</a:t>
            </a:r>
            <a:br>
              <a:rPr lang="en-US" sz="3300" i="1" dirty="0"/>
            </a:br>
            <a:r>
              <a:rPr lang="en-US" sz="3300" i="1" dirty="0"/>
              <a:t>and Intelligent Agent Technology</a:t>
            </a:r>
            <a:r>
              <a:rPr lang="en-US" sz="3300" dirty="0"/>
              <a:t>, hal.120–123. Available at:</a:t>
            </a:r>
            <a:br>
              <a:rPr lang="en-US" sz="3300" dirty="0"/>
            </a:br>
            <a:r>
              <a:rPr lang="en-US" sz="3300" dirty="0"/>
              <a:t>http://ieeexplore.ieee.org/lpdocs/epic03/wrapper.htm?arnumber=5616930</a:t>
            </a:r>
            <a:br>
              <a:rPr lang="en-US" sz="3300" dirty="0"/>
            </a:br>
            <a:r>
              <a:rPr lang="en-US" sz="3300" dirty="0"/>
              <a:t>[</a:t>
            </a:r>
            <a:r>
              <a:rPr lang="en-US" sz="3300" dirty="0" err="1"/>
              <a:t>Diakses</a:t>
            </a:r>
            <a:r>
              <a:rPr lang="en-US" sz="3300" dirty="0"/>
              <a:t> September 23, 2013].</a:t>
            </a:r>
            <a:r>
              <a:rPr lang="en-US" sz="3300" dirty="0"/>
              <a:t> </a:t>
            </a:r>
            <a:endParaRPr lang="en-US" sz="33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3300" dirty="0"/>
              <a:t>Takahashi, T., </a:t>
            </a:r>
            <a:r>
              <a:rPr lang="en-US" sz="3300" dirty="0" err="1"/>
              <a:t>Tomioka</a:t>
            </a:r>
            <a:r>
              <a:rPr lang="en-US" sz="3300" dirty="0"/>
              <a:t>, R. </a:t>
            </a:r>
            <a:r>
              <a:rPr lang="en-US" sz="3300" dirty="0" err="1"/>
              <a:t>dan</a:t>
            </a:r>
            <a:r>
              <a:rPr lang="en-US" sz="3300" dirty="0"/>
              <a:t> </a:t>
            </a:r>
            <a:r>
              <a:rPr lang="en-US" sz="3300" dirty="0" err="1"/>
              <a:t>Yamanishi</a:t>
            </a:r>
            <a:r>
              <a:rPr lang="en-US" sz="3300" dirty="0"/>
              <a:t>, K., 2014. Discovering Emerging</a:t>
            </a:r>
            <a:br>
              <a:rPr lang="en-US" sz="3300" dirty="0"/>
            </a:br>
            <a:r>
              <a:rPr lang="en-US" sz="3300" dirty="0"/>
              <a:t>Topics in Social Streams via Link-Anomaly Detection. </a:t>
            </a:r>
            <a:r>
              <a:rPr lang="en-US" sz="3300" i="1" dirty="0"/>
              <a:t>IEEE Transactions on</a:t>
            </a:r>
            <a:br>
              <a:rPr lang="en-US" sz="3300" i="1" dirty="0"/>
            </a:br>
            <a:r>
              <a:rPr lang="en-US" sz="3300" i="1" dirty="0"/>
              <a:t>Knowledge and Data Engineering</a:t>
            </a:r>
            <a:r>
              <a:rPr lang="en-US" sz="3300" dirty="0"/>
              <a:t>, 26(1), hal.120–130. Available at:</a:t>
            </a:r>
            <a:br>
              <a:rPr lang="en-US" sz="3300" dirty="0"/>
            </a:br>
            <a:r>
              <a:rPr lang="en-US" sz="3300" dirty="0"/>
              <a:t>http://ieeexplore.ieee.org/lpdocs/epic03/wrapper.htm?arnumber=6381411</a:t>
            </a:r>
            <a:r>
              <a:rPr lang="en-US" sz="3300" dirty="0"/>
              <a:t> </a:t>
            </a:r>
            <a:endParaRPr lang="en-US" sz="33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3300" dirty="0"/>
              <a:t>Li, J., Chen, Y., Liu, C., </a:t>
            </a:r>
            <a:r>
              <a:rPr lang="en-US" sz="3300" dirty="0" err="1"/>
              <a:t>Sellis</a:t>
            </a:r>
            <a:r>
              <a:rPr lang="en-US" sz="3300" dirty="0"/>
              <a:t>, T., Yu, J.X. </a:t>
            </a:r>
            <a:r>
              <a:rPr lang="en-US" sz="3300" dirty="0" err="1"/>
              <a:t>dan</a:t>
            </a:r>
            <a:r>
              <a:rPr lang="en-US" sz="3300" dirty="0"/>
              <a:t> Culpepper, J.S., 2016. Personalized</a:t>
            </a:r>
            <a:br>
              <a:rPr lang="en-US" sz="3300" dirty="0"/>
            </a:br>
            <a:r>
              <a:rPr lang="en-US" sz="3300" dirty="0"/>
              <a:t>influential topic search via social network summarization (Extended abstract).</a:t>
            </a:r>
            <a:br>
              <a:rPr lang="en-US" sz="3300" dirty="0"/>
            </a:br>
            <a:r>
              <a:rPr lang="en-US" sz="3300" i="1" dirty="0"/>
              <a:t>IEEE Transactions on Knowledge and Data Engineering</a:t>
            </a:r>
            <a:r>
              <a:rPr lang="en-US" sz="3300" dirty="0"/>
              <a:t>, 28(7), hal.1820–</a:t>
            </a:r>
            <a:br>
              <a:rPr lang="en-US" sz="3300" dirty="0"/>
            </a:br>
            <a:r>
              <a:rPr lang="en-US" sz="3300" dirty="0"/>
              <a:t>1834</a:t>
            </a:r>
            <a:r>
              <a:rPr lang="en-US" sz="3300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300" dirty="0"/>
              <a:t>Aiello, L.M. </a:t>
            </a:r>
            <a:r>
              <a:rPr lang="en-US" sz="3300" dirty="0" err="1"/>
              <a:t>dkk</a:t>
            </a:r>
            <a:r>
              <a:rPr lang="en-US" sz="3300" dirty="0"/>
              <a:t>., 2013. Sensing Trending Topics in Twitter. </a:t>
            </a:r>
            <a:r>
              <a:rPr lang="en-US" sz="3300" i="1" dirty="0"/>
              <a:t>IEEE Transactions</a:t>
            </a:r>
            <a:br>
              <a:rPr lang="en-US" sz="3300" i="1" dirty="0"/>
            </a:br>
            <a:r>
              <a:rPr lang="en-US" sz="3300" i="1" dirty="0"/>
              <a:t>on Multimedia (2013)</a:t>
            </a:r>
            <a:r>
              <a:rPr lang="en-US" sz="3300" dirty="0"/>
              <a:t>, 15(6), hal.1268–1282.</a:t>
            </a:r>
            <a:r>
              <a:rPr lang="en-US" sz="3300" dirty="0"/>
              <a:t> </a:t>
            </a:r>
            <a:br>
              <a:rPr lang="en-US" sz="3300" dirty="0"/>
            </a:br>
            <a:r>
              <a:rPr lang="en-US" sz="3300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97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Pustaka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Indra</a:t>
            </a:r>
            <a:r>
              <a:rPr lang="en-US" dirty="0" smtClean="0"/>
              <a:t>, Edi </a:t>
            </a:r>
            <a:r>
              <a:rPr lang="en-US" dirty="0" err="1" smtClean="0"/>
              <a:t>Winarko</a:t>
            </a:r>
            <a:r>
              <a:rPr lang="en-US" dirty="0" smtClean="0"/>
              <a:t>, Reza </a:t>
            </a:r>
            <a:r>
              <a:rPr lang="en-US" dirty="0" err="1" smtClean="0"/>
              <a:t>Pulungan</a:t>
            </a:r>
            <a:r>
              <a:rPr lang="en-US" dirty="0" smtClean="0"/>
              <a:t>. </a:t>
            </a:r>
            <a:r>
              <a:rPr lang="en-US" dirty="0"/>
              <a:t>2018. Trending topics detection of Indonesian tweets using BN-grams and </a:t>
            </a:r>
            <a:r>
              <a:rPr lang="en-US" dirty="0" smtClean="0"/>
              <a:t>Doc-p. 31(2). Journal of King Saud University- Computer and Information Science. Hal. 266-274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Fuji </a:t>
            </a:r>
            <a:r>
              <a:rPr lang="en-US" dirty="0" err="1" smtClean="0"/>
              <a:t>Ren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/>
              <a:t> Ye Wu. Predicting User-Topic Opinions in Twitter with Social and Topical </a:t>
            </a:r>
            <a:r>
              <a:rPr lang="en-US" dirty="0" smtClean="0"/>
              <a:t>Context. </a:t>
            </a:r>
            <a:r>
              <a:rPr lang="en-US" dirty="0"/>
              <a:t>IEEE TRANSACTIONS ON AFFECTIVE </a:t>
            </a:r>
            <a:r>
              <a:rPr lang="en-US" dirty="0" smtClean="0"/>
              <a:t>COMPUTING. 4(4). Hal.412-424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12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Definisi</a:t>
            </a:r>
            <a:r>
              <a:rPr lang="en-US" sz="4000" dirty="0" smtClean="0"/>
              <a:t> Trending Topic (</a:t>
            </a:r>
            <a:r>
              <a:rPr lang="en-US" sz="4000" dirty="0" err="1"/>
              <a:t>Kontostathis</a:t>
            </a:r>
            <a:r>
              <a:rPr lang="en-US" sz="4000" dirty="0" smtClean="0"/>
              <a:t> </a:t>
            </a:r>
            <a:r>
              <a:rPr lang="en-US" sz="4000" dirty="0" err="1" smtClean="0"/>
              <a:t>dkk</a:t>
            </a:r>
            <a:r>
              <a:rPr lang="en-US" sz="4000" dirty="0" smtClean="0"/>
              <a:t>., 2004)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Trending topic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smtClean="0"/>
              <a:t>emerging trends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smtClean="0"/>
              <a:t>emerging topics </a:t>
            </a:r>
            <a:r>
              <a:rPr lang="en-US" dirty="0" err="1" smtClean="0"/>
              <a:t>adalah</a:t>
            </a:r>
            <a:r>
              <a:rPr lang="en-US" dirty="0" smtClean="0"/>
              <a:t> topic yang </a:t>
            </a:r>
            <a:r>
              <a:rPr lang="en-US" dirty="0" err="1" smtClean="0"/>
              <a:t>berkembang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area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waktu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50"/>
                </a:solidFill>
              </a:rPr>
              <a:t>perhatian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luas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para </a:t>
            </a:r>
            <a:r>
              <a:rPr lang="en-US" dirty="0" err="1" smtClean="0"/>
              <a:t>pengguna</a:t>
            </a:r>
            <a:r>
              <a:rPr lang="en-US" dirty="0" smtClean="0"/>
              <a:t> media social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50"/>
                </a:solidFill>
              </a:rPr>
              <a:t>waktu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F0"/>
                </a:solidFill>
              </a:rPr>
              <a:t>waktu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21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B7FDB5-B0E7-4EA7-A19B-D136087930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Step by Step </a:t>
            </a:r>
            <a:r>
              <a:rPr lang="en-US" dirty="0" err="1"/>
              <a:t>Pendaftaran</a:t>
            </a:r>
            <a:r>
              <a:rPr lang="en-US" dirty="0"/>
              <a:t> Twitter API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A761143-FE23-4867-BB46-63CB1B0F44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Oleh: Dr. Indra, </a:t>
            </a:r>
            <a:r>
              <a:rPr lang="en-US" dirty="0" err="1"/>
              <a:t>S.Kom</a:t>
            </a:r>
            <a:r>
              <a:rPr lang="en-US" dirty="0"/>
              <a:t>, M.T.I</a:t>
            </a:r>
          </a:p>
        </p:txBody>
      </p:sp>
    </p:spTree>
    <p:extLst>
      <p:ext uri="{BB962C8B-B14F-4D97-AF65-F5344CB8AC3E}">
        <p14:creationId xmlns:p14="http://schemas.microsoft.com/office/powerpoint/2010/main" val="10133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E9B397-75B6-442A-AA82-51AA7587E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B4A0F8-2814-4EB7-86DC-F60FF2C46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Pastikan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akun</a:t>
            </a:r>
            <a:r>
              <a:rPr lang="en-US" dirty="0"/>
              <a:t> Twitter</a:t>
            </a:r>
          </a:p>
          <a:p>
            <a:r>
              <a:rPr lang="en-US" dirty="0" err="1"/>
              <a:t>Pembuatan</a:t>
            </a:r>
            <a:r>
              <a:rPr lang="en-US" dirty="0"/>
              <a:t> Twitter API di developer.twitter.com/</a:t>
            </a:r>
            <a:r>
              <a:rPr lang="en-US" dirty="0" err="1"/>
              <a:t>en</a:t>
            </a:r>
            <a:r>
              <a:rPr lang="en-US" dirty="0"/>
              <a:t>/apps</a:t>
            </a:r>
          </a:p>
          <a:p>
            <a:r>
              <a:rPr lang="en-US" dirty="0"/>
              <a:t>Demo </a:t>
            </a:r>
            <a:r>
              <a:rPr lang="en-US" dirty="0" err="1"/>
              <a:t>pengumpulan</a:t>
            </a:r>
            <a:r>
              <a:rPr lang="en-US" dirty="0"/>
              <a:t> Data </a:t>
            </a:r>
            <a:r>
              <a:rPr lang="en-US" dirty="0" err="1"/>
              <a:t>menggunakan</a:t>
            </a:r>
            <a:r>
              <a:rPr lang="en-US" dirty="0"/>
              <a:t> Tools Orange</a:t>
            </a:r>
          </a:p>
        </p:txBody>
      </p:sp>
    </p:spTree>
    <p:extLst>
      <p:ext uri="{BB962C8B-B14F-4D97-AF65-F5344CB8AC3E}">
        <p14:creationId xmlns:p14="http://schemas.microsoft.com/office/powerpoint/2010/main" val="392622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53F29798-D584-4792-9B62-3F5F5C36D6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4D0DF38-9FBC-4096-A3E6-1A32E9627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271"/>
            <a:ext cx="10515600" cy="112841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dirty="0"/>
              <a:t>developer.twitter.com/</a:t>
            </a:r>
            <a:r>
              <a:rPr lang="en-US" sz="5200" dirty="0" err="1"/>
              <a:t>en</a:t>
            </a:r>
            <a:r>
              <a:rPr lang="en-US" sz="5200" dirty="0"/>
              <a:t>/apps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1F46221D-52C1-40B3-9323-A37B2943B1F0}"/>
              </a:ext>
            </a:extLst>
          </p:cNvPr>
          <p:cNvSpPr/>
          <p:nvPr/>
        </p:nvSpPr>
        <p:spPr>
          <a:xfrm>
            <a:off x="1457739" y="1974574"/>
            <a:ext cx="2716696" cy="27838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E9C79692-470D-4488-9791-F75B9A7432A7}"/>
              </a:ext>
            </a:extLst>
          </p:cNvPr>
          <p:cNvSpPr/>
          <p:nvPr/>
        </p:nvSpPr>
        <p:spPr>
          <a:xfrm>
            <a:off x="8328992" y="2994991"/>
            <a:ext cx="2716696" cy="4340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xmlns="" id="{7779A65B-2ADF-433F-816B-10688E902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F27D8B1-1EA4-4BAF-BE9B-D4B7A4933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5723"/>
            <a:ext cx="11757726" cy="542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2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8748F4-DCC5-4C40-9DB0-5DB7F8A0C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Selanjutnya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4838E3-ACB7-4E1A-9E8F-87582E7A7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9F4686B-52B8-421E-AADC-AF0C591F7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685" y="1825625"/>
            <a:ext cx="7983064" cy="402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90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1BDEF6-F713-4EF9-A3E8-CF390BBB2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Pilih</a:t>
            </a:r>
            <a:r>
              <a:rPr lang="en-US" dirty="0"/>
              <a:t> Student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44D119-0E2D-4E7E-9FE9-A10FF15D1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0B2F3A8-75A6-4149-B277-8548C024D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35" y="834887"/>
            <a:ext cx="11860696" cy="58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6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9FDBFF-EE55-46D5-B33C-C7C5E04AA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49274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5980BE3-D67D-432F-9861-9E5051C9A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8A737DB-D4EE-49DF-96A7-14484B01F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399"/>
            <a:ext cx="12192000" cy="579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82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3F608-1A5D-4981-878D-E98F7E1F4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Pastikan</a:t>
            </a:r>
            <a:r>
              <a:rPr lang="en-US" dirty="0"/>
              <a:t> email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terisi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7A86CC-2E7B-42F2-894A-0E950F8207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3F52D53-9738-4D97-A917-295B0D45F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8"/>
            <a:ext cx="12192000" cy="506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76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EFBF96-61FC-49FE-B1B7-31AB54B7E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586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/>
              <a:t>Deskripsikan</a:t>
            </a:r>
            <a:r>
              <a:rPr lang="en-US" dirty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penggunan</a:t>
            </a:r>
            <a:r>
              <a:rPr lang="en-US" dirty="0"/>
              <a:t> dan </a:t>
            </a:r>
            <a:r>
              <a:rPr lang="en-US" dirty="0" err="1"/>
              <a:t>tuliskan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Universitas, 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kuliah</a:t>
            </a:r>
            <a:r>
              <a:rPr lang="en-US" dirty="0"/>
              <a:t> dan </a:t>
            </a:r>
            <a:r>
              <a:rPr lang="en-US" dirty="0" err="1"/>
              <a:t>Pengajarnya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7ECC92E-6E9D-47F0-90C9-2D74704A2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39EBB8B-A12D-4258-A45D-8FDA0F9AE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1" y="1571245"/>
            <a:ext cx="12174649" cy="548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0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811819-E1DE-43B9-B9DF-8673BB01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Deskripsikan</a:t>
            </a:r>
            <a:r>
              <a:rPr lang="en-US" dirty="0"/>
              <a:t> Analisa data Twitter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dilakukan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71FD9E-72BE-45D5-93B8-9033273E18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15669E5-3A20-49CD-9A4D-3FEBFF018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7"/>
            <a:ext cx="12192000" cy="497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04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BAED2C-0090-4526-9AE6-5D355DAF4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Tiga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berikut</a:t>
            </a:r>
            <a:r>
              <a:rPr lang="en-US" dirty="0"/>
              <a:t> </a:t>
            </a:r>
            <a:r>
              <a:rPr lang="en-US" dirty="0" err="1"/>
              <a:t>sebaiknya</a:t>
            </a:r>
            <a:r>
              <a:rPr lang="en-US" dirty="0"/>
              <a:t> di </a:t>
            </a:r>
            <a:r>
              <a:rPr lang="en-US" dirty="0" err="1"/>
              <a:t>pilih</a:t>
            </a:r>
            <a:r>
              <a:rPr lang="en-US" dirty="0"/>
              <a:t> No </a:t>
            </a:r>
            <a:r>
              <a:rPr lang="en-US" dirty="0" err="1"/>
              <a:t>saja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281EDF-6AAC-4CD3-9B2E-2CF4A37DC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71F7DDD-1814-48F2-9458-0ED5DBC5C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75" y="1724501"/>
            <a:ext cx="9987738" cy="455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TUJUAN DETEKSI TRENDING TOPIC (Aiello et al, 2013)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Tujuan</a:t>
            </a:r>
            <a:r>
              <a:rPr lang="en-US" dirty="0" smtClean="0"/>
              <a:t> trending topic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pondasi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C000"/>
                </a:solidFill>
              </a:rPr>
              <a:t>memonitor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F0"/>
                </a:solidFill>
              </a:rPr>
              <a:t>mendeteksi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/>
              <a:t>segala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peristiwa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diberbagai</a:t>
            </a:r>
            <a:r>
              <a:rPr lang="en-US" dirty="0" smtClean="0"/>
              <a:t> </a:t>
            </a:r>
            <a:r>
              <a:rPr lang="en-US" dirty="0" err="1" smtClean="0"/>
              <a:t>belahan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dunia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real time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F0"/>
                </a:solidFill>
              </a:rPr>
              <a:t>mengekstrak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yang </a:t>
            </a:r>
            <a:r>
              <a:rPr lang="en-US" dirty="0" err="1" smtClean="0"/>
              <a:t>relevan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sekumpulan</a:t>
            </a:r>
            <a:r>
              <a:rPr lang="en-US" dirty="0" smtClean="0"/>
              <a:t> </a:t>
            </a:r>
            <a:r>
              <a:rPr lang="en-US" dirty="0" err="1" smtClean="0"/>
              <a:t>pesan</a:t>
            </a:r>
            <a:r>
              <a:rPr lang="en-US" dirty="0" smtClean="0"/>
              <a:t> yang </a:t>
            </a:r>
            <a:r>
              <a:rPr lang="en-US" dirty="0" err="1" smtClean="0"/>
              <a:t>diposting</a:t>
            </a:r>
            <a:r>
              <a:rPr lang="en-US" dirty="0" smtClean="0"/>
              <a:t> </a:t>
            </a:r>
            <a:r>
              <a:rPr lang="en-US" dirty="0" err="1" smtClean="0"/>
              <a:t>pengguna</a:t>
            </a:r>
            <a:r>
              <a:rPr lang="en-US" dirty="0" smtClean="0"/>
              <a:t> media social.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032" y="3647605"/>
            <a:ext cx="5476875" cy="2009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4128" y="5962918"/>
            <a:ext cx="5853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Gambar</a:t>
            </a:r>
            <a:r>
              <a:rPr lang="en-US" dirty="0"/>
              <a:t> </a:t>
            </a:r>
            <a:r>
              <a:rPr lang="en-US" dirty="0" smtClean="0"/>
              <a:t>1 </a:t>
            </a:r>
            <a:r>
              <a:rPr lang="en-US" dirty="0" err="1" smtClean="0"/>
              <a:t>Deteksi</a:t>
            </a:r>
            <a:r>
              <a:rPr lang="en-US" dirty="0" smtClean="0"/>
              <a:t> </a:t>
            </a:r>
            <a:r>
              <a:rPr lang="en-US" dirty="0" err="1" smtClean="0"/>
              <a:t>Anomali</a:t>
            </a:r>
            <a:r>
              <a:rPr lang="en-US" dirty="0" smtClean="0"/>
              <a:t> (Takahashi et al, 2011)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07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874861-BA42-4662-B8C1-384A27749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Pastikan</a:t>
            </a:r>
            <a:r>
              <a:rPr lang="en-US" dirty="0"/>
              <a:t> </a:t>
            </a:r>
            <a:r>
              <a:rPr lang="en-US" dirty="0" err="1"/>
              <a:t>inputan</a:t>
            </a:r>
            <a:r>
              <a:rPr lang="en-US" dirty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betul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74314D-4D33-48CF-A203-02144C661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08ACAE1-25BA-47B7-8D02-7BDF916AF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474" y="1825624"/>
            <a:ext cx="12192000" cy="537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10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C95918-02A2-428C-93BD-4DD1B252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358"/>
          </a:xfrm>
        </p:spPr>
        <p:txBody>
          <a:bodyPr>
            <a:normAutofit fontScale="90000"/>
          </a:bodyPr>
          <a:lstStyle/>
          <a:p>
            <a:r>
              <a:rPr lang="en-US" dirty="0"/>
              <a:t>Cek List </a:t>
            </a:r>
            <a:r>
              <a:rPr lang="en-US" dirty="0" err="1"/>
              <a:t>Persetujuan</a:t>
            </a:r>
            <a:r>
              <a:rPr lang="en-US" dirty="0"/>
              <a:t> dan </a:t>
            </a:r>
            <a:r>
              <a:rPr lang="en-US" dirty="0" err="1"/>
              <a:t>Klik</a:t>
            </a:r>
            <a:r>
              <a:rPr lang="en-US" dirty="0"/>
              <a:t> Submit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6892DD0-4000-4909-ADFF-7B7FEB90F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A1F0BBF-6C40-47C7-BCDA-E8E37D706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9483"/>
            <a:ext cx="12192000" cy="590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4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ADAA85-B340-4449-BD80-602A24D1E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Menunggu</a:t>
            </a:r>
            <a:r>
              <a:rPr lang="en-US" dirty="0"/>
              <a:t> </a:t>
            </a:r>
            <a:r>
              <a:rPr lang="en-US" dirty="0" err="1"/>
              <a:t>konfirmasi</a:t>
            </a:r>
            <a:r>
              <a:rPr lang="en-US" dirty="0"/>
              <a:t> di email </a:t>
            </a:r>
            <a:r>
              <a:rPr lang="en-US" dirty="0" err="1"/>
              <a:t>dari</a:t>
            </a:r>
            <a:r>
              <a:rPr lang="en-US" dirty="0"/>
              <a:t> Twitter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2A9BD5-BCC0-4A84-8455-47D543C29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018B14F-D6AB-4995-AA8C-3AF72AF03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1" y="1561514"/>
            <a:ext cx="12127017" cy="489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4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8B6965-FCE3-4C77-ABAA-30CCA3E90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Konfirmasi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email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memastikan</a:t>
            </a:r>
            <a:r>
              <a:rPr lang="en-US" dirty="0"/>
              <a:t> </a:t>
            </a:r>
            <a:r>
              <a:rPr lang="en-US" dirty="0" err="1"/>
              <a:t>permintaan</a:t>
            </a:r>
            <a:r>
              <a:rPr lang="en-US" dirty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terkirim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3AFDE92-FCCF-4A90-8489-3EAC904D2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44121F4-BA47-4BF5-B3C2-C3D12A569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82" y="1825625"/>
            <a:ext cx="12192000" cy="443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A811BE-13EA-44C5-9EAF-48A472ECB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Praktikum</a:t>
            </a:r>
            <a:r>
              <a:rPr lang="en-US" dirty="0"/>
              <a:t> di Orange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F6A45E4-EF36-4249-9D50-37EBE0B69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Masukkan Key dan Token Key</a:t>
            </a:r>
          </a:p>
          <a:p>
            <a:r>
              <a:rPr lang="en-US" dirty="0"/>
              <a:t>Masukkan kata </a:t>
            </a:r>
            <a:r>
              <a:rPr lang="en-US" dirty="0" err="1"/>
              <a:t>kunci</a:t>
            </a:r>
            <a:r>
              <a:rPr lang="en-US" dirty="0"/>
              <a:t> </a:t>
            </a:r>
            <a:r>
              <a:rPr lang="en-US" dirty="0" err="1"/>
              <a:t>penarikan</a:t>
            </a:r>
            <a:r>
              <a:rPr lang="en-US" dirty="0"/>
              <a:t> data (</a:t>
            </a:r>
            <a:r>
              <a:rPr lang="en-US" dirty="0" err="1"/>
              <a:t>Kombinasi</a:t>
            </a:r>
            <a:r>
              <a:rPr lang="en-US" dirty="0"/>
              <a:t> Nama </a:t>
            </a:r>
            <a:r>
              <a:rPr lang="en-US" dirty="0" err="1"/>
              <a:t>Tokoh</a:t>
            </a:r>
            <a:r>
              <a:rPr lang="en-US" dirty="0"/>
              <a:t>, Nama </a:t>
            </a:r>
            <a:r>
              <a:rPr lang="en-US" dirty="0" err="1"/>
              <a:t>Organisasi</a:t>
            </a:r>
            <a:r>
              <a:rPr lang="en-US" dirty="0"/>
              <a:t> dan Nama Event)</a:t>
            </a:r>
          </a:p>
          <a:p>
            <a:r>
              <a:rPr lang="en-US" dirty="0" err="1"/>
              <a:t>Lakukan</a:t>
            </a:r>
            <a:r>
              <a:rPr lang="en-US" dirty="0"/>
              <a:t> Preprocessing Text</a:t>
            </a:r>
          </a:p>
          <a:p>
            <a:r>
              <a:rPr lang="en-US" dirty="0" err="1"/>
              <a:t>Visualisasikan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Word Cloud</a:t>
            </a:r>
          </a:p>
          <a:p>
            <a:r>
              <a:rPr lang="en-US" dirty="0" err="1"/>
              <a:t>Deteksi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Latent Dirichlet Allocation (LDA)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89B035-E707-4428-B8AA-94D810604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Buat</a:t>
            </a:r>
            <a:r>
              <a:rPr lang="en-US" dirty="0"/>
              <a:t> Skema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Berikut</a:t>
            </a:r>
            <a:r>
              <a:rPr lang="en-US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30E3C13-761D-498E-A8A7-2E92A3C5A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69A2E0-350A-4D55-A139-9B83BFEDB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4366147-0FB7-43AC-B7E7-3FF972AEC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AC33C76-7874-4924-A22B-FFC411012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966713" cy="6858000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xmlns="" id="{C8837979-8266-4DAC-B91D-53EFB9BC5E44}"/>
              </a:ext>
            </a:extLst>
          </p:cNvPr>
          <p:cNvSpPr/>
          <p:nvPr/>
        </p:nvSpPr>
        <p:spPr>
          <a:xfrm>
            <a:off x="1895061" y="2570922"/>
            <a:ext cx="4969565" cy="5433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7A2A8859-FEAE-478A-9766-BA8E6803925A}"/>
              </a:ext>
            </a:extLst>
          </p:cNvPr>
          <p:cNvCxnSpPr>
            <a:cxnSpLocks/>
          </p:cNvCxnSpPr>
          <p:nvPr/>
        </p:nvCxnSpPr>
        <p:spPr>
          <a:xfrm>
            <a:off x="10813774" y="1298713"/>
            <a:ext cx="318052" cy="4253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33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902509-8682-4381-9EB9-C9A8D4E9D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BF4015-AE39-4E23-9442-A887C4478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66317EC-2C0B-4DFB-B36A-7D9F61167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90" y="365125"/>
            <a:ext cx="5184635" cy="5811838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5BBCC413-6D5F-43E7-9EE4-304E97CB52B4}"/>
              </a:ext>
            </a:extLst>
          </p:cNvPr>
          <p:cNvSpPr/>
          <p:nvPr/>
        </p:nvSpPr>
        <p:spPr>
          <a:xfrm>
            <a:off x="1311965" y="5022574"/>
            <a:ext cx="4784035" cy="38431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4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3E7D91-AAA8-4B42-985E-808C3DCE5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Tahapan</a:t>
            </a:r>
            <a:r>
              <a:rPr lang="en-US" dirty="0"/>
              <a:t> Preprocessing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179EAA2-815D-474A-9B23-9C5A696D5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Transformasi</a:t>
            </a:r>
            <a:r>
              <a:rPr lang="en-US" dirty="0"/>
              <a:t> (lowercase, remove URLs, Remove Accents)</a:t>
            </a:r>
          </a:p>
          <a:p>
            <a:r>
              <a:rPr lang="en-US" dirty="0" err="1"/>
              <a:t>Tokenisasi</a:t>
            </a:r>
            <a:r>
              <a:rPr lang="en-US" dirty="0"/>
              <a:t> (</a:t>
            </a:r>
            <a:r>
              <a:rPr lang="en-US" dirty="0" err="1"/>
              <a:t>pemotongan</a:t>
            </a:r>
            <a:r>
              <a:rPr lang="en-US" dirty="0"/>
              <a:t> </a:t>
            </a:r>
            <a:r>
              <a:rPr lang="en-US" dirty="0" err="1"/>
              <a:t>kalimat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kata)</a:t>
            </a:r>
          </a:p>
          <a:p>
            <a:r>
              <a:rPr lang="en-US" dirty="0"/>
              <a:t>Filtering (</a:t>
            </a:r>
            <a:r>
              <a:rPr lang="en-US" dirty="0" err="1"/>
              <a:t>ekstraksi</a:t>
            </a:r>
            <a:r>
              <a:rPr lang="en-US" dirty="0"/>
              <a:t> words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menghilangkan</a:t>
            </a:r>
            <a:r>
              <a:rPr lang="en-US" dirty="0"/>
              <a:t> </a:t>
            </a:r>
            <a:r>
              <a:rPr lang="en-US" dirty="0" err="1"/>
              <a:t>stopword</a:t>
            </a:r>
            <a:r>
              <a:rPr lang="en-US" dirty="0"/>
              <a:t>, document </a:t>
            </a:r>
            <a:r>
              <a:rPr lang="en-US" dirty="0" err="1"/>
              <a:t>frequency,dll</a:t>
            </a:r>
            <a:r>
              <a:rPr lang="en-US" dirty="0"/>
              <a:t>)</a:t>
            </a:r>
          </a:p>
          <a:p>
            <a:r>
              <a:rPr lang="en-US" dirty="0"/>
              <a:t>Normalization (</a:t>
            </a:r>
            <a:r>
              <a:rPr lang="en-US" dirty="0" err="1"/>
              <a:t>penerapan</a:t>
            </a:r>
            <a:r>
              <a:rPr lang="en-US" dirty="0"/>
              <a:t> Stemming </a:t>
            </a:r>
            <a:r>
              <a:rPr lang="en-US" dirty="0" err="1"/>
              <a:t>utk</a:t>
            </a:r>
            <a:r>
              <a:rPr lang="en-US" dirty="0"/>
              <a:t> generate kata </a:t>
            </a:r>
            <a:r>
              <a:rPr lang="en-US" dirty="0" err="1"/>
              <a:t>dasar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18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D9AFB1-D1C8-4D68-8FEB-8D1FE97DC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3354CA6-7C22-410F-BAA0-D3D69E506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540DB2D-37D3-4F58-BDBF-7FE74025C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823"/>
            <a:ext cx="12192000" cy="640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9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154" y="0"/>
            <a:ext cx="10592617" cy="1609859"/>
          </a:xfrm>
        </p:spPr>
        <p:txBody>
          <a:bodyPr>
            <a:normAutofit fontScale="90000"/>
          </a:bodyPr>
          <a:lstStyle/>
          <a:p>
            <a:r>
              <a:rPr lang="en-US" dirty="0"/>
              <a:t>Earthquake Shakes Twitter Users:</a:t>
            </a:r>
            <a:br>
              <a:rPr lang="en-US" dirty="0"/>
            </a:br>
            <a:r>
              <a:rPr lang="en-US" dirty="0"/>
              <a:t>Real-time Event Detection by Social </a:t>
            </a:r>
            <a:r>
              <a:rPr lang="en-US" dirty="0" smtClean="0"/>
              <a:t>Sensors (</a:t>
            </a:r>
            <a:r>
              <a:rPr lang="en-US" dirty="0" err="1" smtClean="0"/>
              <a:t>Sakaki</a:t>
            </a:r>
            <a:r>
              <a:rPr lang="en-US" dirty="0" smtClean="0"/>
              <a:t> </a:t>
            </a:r>
            <a:r>
              <a:rPr lang="en-US" dirty="0" err="1" smtClean="0"/>
              <a:t>dkk</a:t>
            </a:r>
            <a:r>
              <a:rPr lang="en-US" dirty="0" smtClean="0"/>
              <a:t>, 2010)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2294" y="1094704"/>
            <a:ext cx="7263684" cy="576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4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6295E7F-EA66-480B-B001-C8BE7CD619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20040" y="4892040"/>
            <a:ext cx="11548872" cy="1645920"/>
          </a:xfrm>
          <a:prstGeom prst="rect">
            <a:avLst/>
          </a:prstGeom>
          <a:solidFill>
            <a:srgbClr val="262626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79A59E-D4F1-4140-AEB1-808255246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686" y="5091762"/>
            <a:ext cx="7484787" cy="12645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000" dirty="0" err="1">
                <a:solidFill>
                  <a:srgbClr val="FFFFFF"/>
                </a:solidFill>
              </a:rPr>
              <a:t>Visualisasi</a:t>
            </a:r>
            <a:r>
              <a:rPr lang="en-US" sz="3000" dirty="0">
                <a:solidFill>
                  <a:srgbClr val="FFFFFF"/>
                </a:solidFill>
              </a:rPr>
              <a:t> Word Cloud ( Kata Medan, Habib </a:t>
            </a:r>
            <a:r>
              <a:rPr lang="en-US" sz="3000" dirty="0" err="1">
                <a:solidFill>
                  <a:srgbClr val="FFFFFF"/>
                </a:solidFill>
              </a:rPr>
              <a:t>Rizieq</a:t>
            </a:r>
            <a:r>
              <a:rPr lang="en-US" sz="3000" dirty="0">
                <a:solidFill>
                  <a:srgbClr val="FFFFFF"/>
                </a:solidFill>
              </a:rPr>
              <a:t>) </a:t>
            </a:r>
            <a:r>
              <a:rPr lang="en-US" sz="3000" dirty="0" err="1">
                <a:solidFill>
                  <a:srgbClr val="FFFFFF"/>
                </a:solidFill>
              </a:rPr>
              <a:t>masih</a:t>
            </a:r>
            <a:r>
              <a:rPr lang="en-US" sz="3000" dirty="0">
                <a:solidFill>
                  <a:srgbClr val="FFFFFF"/>
                </a:solidFill>
              </a:rPr>
              <a:t> </a:t>
            </a:r>
            <a:r>
              <a:rPr lang="en-US" sz="3000" dirty="0" err="1">
                <a:solidFill>
                  <a:srgbClr val="FFFFFF"/>
                </a:solidFill>
              </a:rPr>
              <a:t>menjadi</a:t>
            </a:r>
            <a:r>
              <a:rPr lang="en-US" sz="3000" dirty="0">
                <a:solidFill>
                  <a:srgbClr val="FFFFFF"/>
                </a:solidFill>
              </a:rPr>
              <a:t> trend di Twitter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6CEF424A-A2E0-4D89-9909-DE6234A11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557" r="-1" b="1447"/>
          <a:stretch/>
        </p:blipFill>
        <p:spPr>
          <a:xfrm>
            <a:off x="320040" y="320040"/>
            <a:ext cx="11548872" cy="4462272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E126E481-B945-4179-BD79-05E96E9B29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13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C889E6-45FD-4DF4-AF53-F392E4889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Ekstraksi</a:t>
            </a:r>
            <a:r>
              <a:rPr lang="en-US" dirty="0"/>
              <a:t> </a:t>
            </a:r>
            <a:r>
              <a:rPr lang="en-US" dirty="0" err="1"/>
              <a:t>topik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sekumpulan</a:t>
            </a:r>
            <a:r>
              <a:rPr lang="en-US" dirty="0"/>
              <a:t> tweet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B25472A-D9F8-4EE6-BEC1-D069AFC49B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Latent Dirichlet Allocation (LDA)</a:t>
            </a:r>
          </a:p>
        </p:txBody>
      </p:sp>
    </p:spTree>
    <p:extLst>
      <p:ext uri="{BB962C8B-B14F-4D97-AF65-F5344CB8AC3E}">
        <p14:creationId xmlns:p14="http://schemas.microsoft.com/office/powerpoint/2010/main" val="15953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217853-A0BC-4767-ACF5-233052BA9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FDE88D-860F-4C34-B5B4-EB2E65699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93CFB5B-424F-4386-910E-2C4DF8E6F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70" y="186445"/>
            <a:ext cx="11568178" cy="6306430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xmlns="" id="{99AA7DEB-AAD1-4F55-BF0F-AD598EC8AD75}"/>
              </a:ext>
            </a:extLst>
          </p:cNvPr>
          <p:cNvSpPr/>
          <p:nvPr/>
        </p:nvSpPr>
        <p:spPr>
          <a:xfrm rot="2243972">
            <a:off x="5966976" y="1985342"/>
            <a:ext cx="2431052" cy="11529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0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8789" y="6458755"/>
            <a:ext cx="12063211" cy="399245"/>
          </a:xfrm>
          <a:prstGeom prst="rect">
            <a:avLst/>
          </a:prstGeom>
          <a:solidFill>
            <a:srgbClr val="2E5369"/>
          </a:solidFill>
          <a:ln>
            <a:solidFill>
              <a:srgbClr val="2E5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3754" y="1792114"/>
            <a:ext cx="11118246" cy="2262781"/>
          </a:xfrm>
        </p:spPr>
        <p:txBody>
          <a:bodyPr>
            <a:noAutofit/>
          </a:bodyPr>
          <a:lstStyle/>
          <a:p>
            <a:r>
              <a:rPr lang="en-US" sz="4400" b="1" dirty="0" err="1" smtClean="0"/>
              <a:t>Klasifikasi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Topik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Terhadap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Teks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Pendek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Pada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Sosial</a:t>
            </a:r>
            <a:r>
              <a:rPr lang="en-US" sz="4400" b="1" dirty="0" smtClean="0"/>
              <a:t> Media Twitter </a:t>
            </a:r>
            <a:r>
              <a:rPr lang="en-US" sz="4400" b="1" dirty="0" err="1" smtClean="0"/>
              <a:t>Dengan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Algoritma</a:t>
            </a:r>
            <a:r>
              <a:rPr lang="en-US" sz="4400" b="1" dirty="0" smtClean="0"/>
              <a:t> </a:t>
            </a:r>
            <a:r>
              <a:rPr lang="en-US" sz="4400" b="1" i="1" dirty="0" smtClean="0"/>
              <a:t>Naïve Bayes Classifier</a:t>
            </a:r>
            <a:endParaRPr lang="en-US" sz="44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9302" y="6496709"/>
            <a:ext cx="4442698" cy="361291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haparral Pro" panose="02060503040505020203" pitchFamily="18" charset="0"/>
              </a:rPr>
              <a:t>Tugas</a:t>
            </a:r>
            <a:r>
              <a:rPr lang="en-US" b="1" dirty="0" smtClean="0">
                <a:solidFill>
                  <a:schemeClr val="bg1"/>
                </a:solidFill>
                <a:latin typeface="Chaparral Pro" panose="02060503040505020203" pitchFamily="18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haparral Pro" panose="02060503040505020203" pitchFamily="18" charset="0"/>
              </a:rPr>
              <a:t>Akhir</a:t>
            </a:r>
            <a:r>
              <a:rPr lang="en-US" b="1" dirty="0" smtClean="0">
                <a:solidFill>
                  <a:schemeClr val="bg1"/>
                </a:solidFill>
                <a:latin typeface="Chaparral Pro" panose="02060503040505020203" pitchFamily="18" charset="0"/>
              </a:rPr>
              <a:t> 1111504245 </a:t>
            </a:r>
            <a:r>
              <a:rPr lang="en-US" b="1" dirty="0" err="1" smtClean="0">
                <a:solidFill>
                  <a:schemeClr val="bg1"/>
                </a:solidFill>
                <a:latin typeface="Chaparral Pro" panose="02060503040505020203" pitchFamily="18" charset="0"/>
              </a:rPr>
              <a:t>Khaerul</a:t>
            </a:r>
            <a:r>
              <a:rPr lang="en-US" b="1" dirty="0" smtClean="0">
                <a:solidFill>
                  <a:schemeClr val="bg1"/>
                </a:solidFill>
                <a:latin typeface="Chaparral Pro" panose="02060503040505020203" pitchFamily="18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haparral Pro" panose="02060503040505020203" pitchFamily="18" charset="0"/>
              </a:rPr>
              <a:t>Umam</a:t>
            </a:r>
            <a:endParaRPr lang="en-US" b="1" dirty="0">
              <a:solidFill>
                <a:schemeClr val="bg1"/>
              </a:solidFill>
              <a:latin typeface="Chaparral Pro" panose="02060503040505020203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043112" y="5576552"/>
            <a:ext cx="5148888" cy="663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 smtClean="0">
                <a:solidFill>
                  <a:srgbClr val="31B4E6">
                    <a:lumMod val="75000"/>
                  </a:srgbClr>
                </a:solidFill>
              </a:rPr>
              <a:t>By. </a:t>
            </a:r>
            <a:r>
              <a:rPr lang="en-US" sz="4400" dirty="0" err="1" smtClean="0">
                <a:solidFill>
                  <a:srgbClr val="31B4E6">
                    <a:lumMod val="75000"/>
                  </a:srgbClr>
                </a:solidFill>
              </a:rPr>
              <a:t>Khaerul</a:t>
            </a:r>
            <a:r>
              <a:rPr lang="en-US" sz="4400" dirty="0" smtClean="0">
                <a:solidFill>
                  <a:srgbClr val="31B4E6">
                    <a:lumMod val="75000"/>
                  </a:srgbClr>
                </a:solidFill>
              </a:rPr>
              <a:t> </a:t>
            </a:r>
            <a:r>
              <a:rPr lang="en-US" sz="4400" dirty="0" err="1" smtClean="0">
                <a:solidFill>
                  <a:srgbClr val="31B4E6">
                    <a:lumMod val="75000"/>
                  </a:srgbClr>
                </a:solidFill>
              </a:rPr>
              <a:t>Umam</a:t>
            </a:r>
            <a:endParaRPr lang="en-US" sz="4400" dirty="0">
              <a:solidFill>
                <a:srgbClr val="31B4E6">
                  <a:lumMod val="75000"/>
                </a:srgb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89" y="1"/>
            <a:ext cx="12063211" cy="270456"/>
          </a:xfrm>
          <a:prstGeom prst="rect">
            <a:avLst/>
          </a:prstGeom>
          <a:solidFill>
            <a:srgbClr val="2E5369"/>
          </a:solidFill>
          <a:ln>
            <a:solidFill>
              <a:srgbClr val="2E5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270457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013551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922" y="1143000"/>
            <a:ext cx="4709396" cy="702414"/>
          </a:xfrm>
        </p:spPr>
        <p:txBody>
          <a:bodyPr/>
          <a:lstStyle/>
          <a:p>
            <a:r>
              <a:rPr lang="en-US" b="1" dirty="0" err="1" smtClean="0"/>
              <a:t>Latar</a:t>
            </a:r>
            <a:r>
              <a:rPr lang="en-US" b="1" dirty="0" smtClean="0"/>
              <a:t> </a:t>
            </a:r>
            <a:r>
              <a:rPr lang="en-US" b="1" dirty="0" err="1" smtClean="0"/>
              <a:t>belakang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0633" y="2571480"/>
            <a:ext cx="8915400" cy="2657342"/>
          </a:xfrm>
        </p:spPr>
        <p:txBody>
          <a:bodyPr>
            <a:noAutofit/>
          </a:bodyPr>
          <a:lstStyle/>
          <a:p>
            <a:r>
              <a:rPr lang="en-US" sz="2000" dirty="0" smtClean="0"/>
              <a:t>1.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adanya</a:t>
            </a:r>
            <a:r>
              <a:rPr lang="en-US" sz="2000" dirty="0" smtClean="0"/>
              <a:t> </a:t>
            </a:r>
            <a:r>
              <a:rPr lang="en-US" sz="2000" dirty="0" err="1" smtClean="0"/>
              <a:t>pemanfaatan</a:t>
            </a:r>
            <a:r>
              <a:rPr lang="en-US" sz="2000" dirty="0" smtClean="0"/>
              <a:t> data tweet yang </a:t>
            </a:r>
            <a:r>
              <a:rPr lang="en-US" sz="2000" dirty="0" err="1" smtClean="0"/>
              <a:t>sangat</a:t>
            </a:r>
            <a:r>
              <a:rPr lang="en-US" sz="2000" dirty="0" smtClean="0"/>
              <a:t> </a:t>
            </a:r>
            <a:r>
              <a:rPr lang="en-US" sz="2000" dirty="0" err="1" smtClean="0"/>
              <a:t>banyak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sosial</a:t>
            </a:r>
            <a:r>
              <a:rPr lang="en-US" sz="2000" dirty="0" smtClean="0"/>
              <a:t> media Twitter.</a:t>
            </a:r>
          </a:p>
          <a:p>
            <a:r>
              <a:rPr lang="en-US" sz="2000" dirty="0" smtClean="0"/>
              <a:t>2. </a:t>
            </a:r>
            <a:r>
              <a:rPr lang="en-US" sz="2000" dirty="0" err="1" smtClean="0"/>
              <a:t>Memanfaatkan</a:t>
            </a:r>
            <a:r>
              <a:rPr lang="en-US" sz="2000" dirty="0" smtClean="0"/>
              <a:t> </a:t>
            </a:r>
            <a:r>
              <a:rPr lang="en-US" sz="2000" dirty="0" err="1" smtClean="0"/>
              <a:t>metode</a:t>
            </a:r>
            <a:r>
              <a:rPr lang="en-US" sz="2000" dirty="0" smtClean="0"/>
              <a:t> </a:t>
            </a:r>
            <a:r>
              <a:rPr lang="en-US" sz="2000" dirty="0" err="1" smtClean="0"/>
              <a:t>klasifikasi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memanfaatkan</a:t>
            </a:r>
            <a:r>
              <a:rPr lang="en-US" sz="2000" dirty="0" smtClean="0"/>
              <a:t> data tweet yang </a:t>
            </a:r>
            <a:r>
              <a:rPr lang="en-US" sz="2000" dirty="0" err="1" smtClean="0"/>
              <a:t>sangat</a:t>
            </a:r>
            <a:r>
              <a:rPr lang="en-US" sz="2000" dirty="0" smtClean="0"/>
              <a:t> </a:t>
            </a:r>
            <a:r>
              <a:rPr lang="en-US" sz="2000" dirty="0" err="1" smtClean="0"/>
              <a:t>banyak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di </a:t>
            </a:r>
            <a:r>
              <a:rPr lang="en-US" sz="2000" dirty="0" err="1" smtClean="0"/>
              <a:t>jadikan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sebuah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berguna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3.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adanya</a:t>
            </a:r>
            <a:r>
              <a:rPr lang="en-US" sz="2000" dirty="0" smtClean="0"/>
              <a:t> </a:t>
            </a:r>
            <a:r>
              <a:rPr lang="en-US" sz="2000" dirty="0" err="1" smtClean="0"/>
              <a:t>klasifikasi</a:t>
            </a:r>
            <a:r>
              <a:rPr lang="en-US" sz="2000" dirty="0" smtClean="0"/>
              <a:t> </a:t>
            </a:r>
            <a:r>
              <a:rPr lang="en-US" sz="2000" dirty="0" err="1" smtClean="0"/>
              <a:t>topik</a:t>
            </a:r>
            <a:r>
              <a:rPr lang="en-US" sz="2000" dirty="0" smtClean="0"/>
              <a:t> tweet </a:t>
            </a:r>
            <a:r>
              <a:rPr lang="en-US" sz="2000" dirty="0" err="1" smtClean="0"/>
              <a:t>bisa</a:t>
            </a:r>
            <a:r>
              <a:rPr lang="en-US" sz="2000" dirty="0" smtClean="0"/>
              <a:t> </a:t>
            </a:r>
            <a:r>
              <a:rPr lang="en-US" sz="2000" dirty="0" err="1" smtClean="0"/>
              <a:t>mempermudah</a:t>
            </a:r>
            <a:r>
              <a:rPr lang="en-US" sz="2000" dirty="0" smtClean="0"/>
              <a:t> </a:t>
            </a:r>
            <a:r>
              <a:rPr lang="en-US" sz="2000" dirty="0" err="1" smtClean="0"/>
              <a:t>pengguna</a:t>
            </a:r>
            <a:r>
              <a:rPr lang="en-US" sz="2000" dirty="0" smtClean="0"/>
              <a:t> tweet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mengetahui</a:t>
            </a:r>
            <a:r>
              <a:rPr lang="en-US" sz="2000" dirty="0" smtClean="0"/>
              <a:t> </a:t>
            </a:r>
            <a:r>
              <a:rPr lang="en-US" sz="2000" dirty="0" err="1" smtClean="0"/>
              <a:t>topik</a:t>
            </a:r>
            <a:r>
              <a:rPr lang="en-US" sz="2000" dirty="0" smtClean="0"/>
              <a:t> – </a:t>
            </a:r>
            <a:r>
              <a:rPr lang="en-US" sz="2000" dirty="0" err="1" smtClean="0"/>
              <a:t>topik</a:t>
            </a:r>
            <a:r>
              <a:rPr lang="en-US" sz="2000" dirty="0" smtClean="0"/>
              <a:t> tweet.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270457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871869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8836" y="624110"/>
            <a:ext cx="3020475" cy="671290"/>
          </a:xfrm>
        </p:spPr>
        <p:txBody>
          <a:bodyPr>
            <a:normAutofit/>
          </a:bodyPr>
          <a:lstStyle/>
          <a:p>
            <a:r>
              <a:rPr lang="en-US" b="1" dirty="0" smtClean="0"/>
              <a:t>Tweet Twitter</a:t>
            </a:r>
            <a:endParaRPr lang="en-US" b="1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320824" y="1523011"/>
            <a:ext cx="6661126" cy="377762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Tweets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teks</a:t>
            </a:r>
            <a:r>
              <a:rPr lang="en-US" sz="2000" dirty="0" smtClean="0"/>
              <a:t> </a:t>
            </a:r>
            <a:r>
              <a:rPr lang="en-US" sz="2000" dirty="0" err="1" smtClean="0"/>
              <a:t>pendek</a:t>
            </a:r>
            <a:r>
              <a:rPr lang="en-US" sz="2000" dirty="0" smtClean="0"/>
              <a:t> </a:t>
            </a:r>
            <a:r>
              <a:rPr lang="en-US" sz="2000" dirty="0" err="1"/>
              <a:t>berisi</a:t>
            </a:r>
            <a:r>
              <a:rPr lang="en-US" sz="2000" dirty="0"/>
              <a:t> 140 </a:t>
            </a:r>
            <a:r>
              <a:rPr lang="en-US" sz="2000" dirty="0" err="1"/>
              <a:t>karakter</a:t>
            </a:r>
            <a:r>
              <a:rPr lang="en-US" sz="2000" dirty="0"/>
              <a:t> </a:t>
            </a:r>
            <a:r>
              <a:rPr lang="en-US" sz="2000" dirty="0" smtClean="0"/>
              <a:t>yang </a:t>
            </a:r>
            <a:r>
              <a:rPr lang="en-US" sz="2000" dirty="0" err="1" smtClean="0"/>
              <a:t>dibuat</a:t>
            </a:r>
            <a:r>
              <a:rPr lang="en-US" sz="2000" dirty="0" smtClean="0"/>
              <a:t> para </a:t>
            </a:r>
            <a:r>
              <a:rPr lang="en-US" sz="2000" dirty="0" err="1" smtClean="0"/>
              <a:t>pengguna</a:t>
            </a:r>
            <a:r>
              <a:rPr lang="en-US" sz="2000" dirty="0" smtClean="0"/>
              <a:t> twitter yang </a:t>
            </a:r>
            <a:r>
              <a:rPr lang="en-US" sz="2000" dirty="0" err="1" smtClean="0"/>
              <a:t>dipublikasi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para </a:t>
            </a:r>
            <a:r>
              <a:rPr lang="en-US" sz="2000" dirty="0" err="1" smtClean="0"/>
              <a:t>followernya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pengguna</a:t>
            </a:r>
            <a:r>
              <a:rPr lang="en-US" sz="2000" dirty="0" smtClean="0"/>
              <a:t> yang </a:t>
            </a:r>
            <a:r>
              <a:rPr lang="en-US" sz="2000" dirty="0" err="1" smtClean="0"/>
              <a:t>sangat</a:t>
            </a:r>
            <a:r>
              <a:rPr lang="en-US" sz="2000" dirty="0" smtClean="0"/>
              <a:t> </a:t>
            </a:r>
            <a:r>
              <a:rPr lang="en-US" sz="2000" dirty="0" err="1" smtClean="0"/>
              <a:t>banyak</a:t>
            </a:r>
            <a:r>
              <a:rPr lang="en-US" sz="2000" dirty="0" smtClean="0"/>
              <a:t> </a:t>
            </a:r>
            <a:r>
              <a:rPr lang="en-US" sz="2000" dirty="0" err="1" smtClean="0"/>
              <a:t>pengguna</a:t>
            </a:r>
            <a:r>
              <a:rPr lang="en-US" sz="2000" dirty="0" smtClean="0"/>
              <a:t> pun </a:t>
            </a:r>
            <a:r>
              <a:rPr lang="en-US" sz="2000" dirty="0" err="1" smtClean="0"/>
              <a:t>setiap</a:t>
            </a:r>
            <a:r>
              <a:rPr lang="en-US" sz="2000" dirty="0" smtClean="0"/>
              <a:t> </a:t>
            </a:r>
            <a:r>
              <a:rPr lang="en-US" sz="2000" dirty="0" err="1" smtClean="0"/>
              <a:t>harinya</a:t>
            </a:r>
            <a:r>
              <a:rPr lang="en-US" sz="2000" dirty="0" smtClean="0"/>
              <a:t> </a:t>
            </a:r>
            <a:r>
              <a:rPr lang="en-US" sz="2000" dirty="0" err="1" smtClean="0"/>
              <a:t>membuat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memposting</a:t>
            </a:r>
            <a:r>
              <a:rPr lang="en-US" sz="2000" dirty="0" smtClean="0"/>
              <a:t> </a:t>
            </a:r>
            <a:r>
              <a:rPr lang="en-US" sz="2000" dirty="0" err="1" smtClean="0"/>
              <a:t>sebuah</a:t>
            </a:r>
            <a:r>
              <a:rPr lang="en-US" sz="2000" dirty="0" smtClean="0"/>
              <a:t> tweet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setiap</a:t>
            </a:r>
            <a:r>
              <a:rPr lang="en-US" sz="2000" dirty="0" smtClean="0"/>
              <a:t> </a:t>
            </a:r>
            <a:r>
              <a:rPr lang="en-US" sz="2000" dirty="0" err="1" smtClean="0"/>
              <a:t>timelinenya</a:t>
            </a:r>
            <a:endParaRPr lang="en-US" sz="2000" dirty="0" smtClean="0"/>
          </a:p>
          <a:p>
            <a:r>
              <a:rPr lang="en-US" sz="2000" dirty="0" smtClean="0"/>
              <a:t>Data tweet yang </a:t>
            </a:r>
            <a:r>
              <a:rPr lang="en-US" sz="2000" dirty="0" err="1" smtClean="0"/>
              <a:t>dibuat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pengguna</a:t>
            </a:r>
            <a:r>
              <a:rPr lang="en-US" sz="2000" dirty="0" smtClean="0"/>
              <a:t> </a:t>
            </a:r>
            <a:r>
              <a:rPr lang="en-US" sz="2000" dirty="0" err="1" smtClean="0"/>
              <a:t>setiap</a:t>
            </a:r>
            <a:r>
              <a:rPr lang="en-US" sz="2000" dirty="0" smtClean="0"/>
              <a:t> </a:t>
            </a:r>
            <a:r>
              <a:rPr lang="en-US" sz="2000" dirty="0" err="1" smtClean="0"/>
              <a:t>harinya</a:t>
            </a:r>
            <a:r>
              <a:rPr lang="en-US" sz="2000" dirty="0" smtClean="0"/>
              <a:t> </a:t>
            </a:r>
            <a:r>
              <a:rPr lang="en-US" sz="2000" dirty="0" err="1" smtClean="0"/>
              <a:t>bisa</a:t>
            </a:r>
            <a:r>
              <a:rPr lang="en-US" sz="2000" dirty="0" smtClean="0"/>
              <a:t> di </a:t>
            </a:r>
            <a:r>
              <a:rPr lang="en-US" sz="2000" dirty="0" err="1" smtClean="0"/>
              <a:t>manfaatkan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sangat</a:t>
            </a:r>
            <a:r>
              <a:rPr lang="en-US" sz="2000" dirty="0" smtClean="0"/>
              <a:t> </a:t>
            </a:r>
            <a:r>
              <a:rPr lang="en-US" sz="2000" dirty="0" err="1" smtClean="0"/>
              <a:t>berguna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8267700" y="101599"/>
            <a:ext cx="3924300" cy="66814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70710" y="571102"/>
            <a:ext cx="3335540" cy="56814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714677" y="286554"/>
            <a:ext cx="1112354" cy="1051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052193" y="6471657"/>
            <a:ext cx="437322" cy="3114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766" y="610859"/>
            <a:ext cx="1481483" cy="5573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643280" y="1266372"/>
            <a:ext cx="3142320" cy="2260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635367" y="3661232"/>
            <a:ext cx="1103085" cy="33524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600" dirty="0" smtClean="0">
                <a:solidFill>
                  <a:prstClr val="white"/>
                </a:solidFill>
              </a:rPr>
              <a:t>Post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0710" y="3996475"/>
            <a:ext cx="324319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31B4E6">
                    <a:lumMod val="60000"/>
                    <a:lumOff val="40000"/>
                  </a:srgbClr>
                </a:solidFill>
              </a:rPr>
              <a:t>@</a:t>
            </a:r>
            <a:r>
              <a:rPr lang="en-US" b="1" dirty="0" err="1" smtClean="0">
                <a:solidFill>
                  <a:srgbClr val="31B4E6">
                    <a:lumMod val="60000"/>
                    <a:lumOff val="40000"/>
                  </a:srgbClr>
                </a:solidFill>
              </a:rPr>
              <a:t>Kaeru_dm</a:t>
            </a:r>
            <a:r>
              <a:rPr lang="en-US" b="1" dirty="0" smtClean="0">
                <a:solidFill>
                  <a:srgbClr val="31B4E6">
                    <a:lumMod val="60000"/>
                    <a:lumOff val="40000"/>
                  </a:srgbClr>
                </a:solidFill>
              </a:rPr>
              <a:t> 45s</a:t>
            </a:r>
          </a:p>
          <a:p>
            <a:pPr defTabSz="457200"/>
            <a:r>
              <a:rPr lang="en-US" sz="1600" dirty="0" err="1" smtClean="0">
                <a:solidFill>
                  <a:prstClr val="black"/>
                </a:solidFill>
              </a:rPr>
              <a:t>Ciledug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Banjir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jalan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jadi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macet</a:t>
            </a:r>
            <a:endParaRPr lang="en-US" sz="160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#</a:t>
            </a:r>
            <a:r>
              <a:rPr lang="en-US" sz="1600" dirty="0" err="1" smtClean="0">
                <a:solidFill>
                  <a:prstClr val="black"/>
                </a:solidFill>
              </a:rPr>
              <a:t>banjir</a:t>
            </a:r>
            <a:r>
              <a:rPr lang="en-US" sz="1600" dirty="0" smtClean="0">
                <a:solidFill>
                  <a:prstClr val="black"/>
                </a:solidFill>
              </a:rPr>
              <a:t> #</a:t>
            </a:r>
            <a:r>
              <a:rPr lang="en-US" sz="1600" dirty="0" err="1" smtClean="0">
                <a:solidFill>
                  <a:prstClr val="black"/>
                </a:solidFill>
              </a:rPr>
              <a:t>macet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6998" y="4845562"/>
            <a:ext cx="286007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31B4E6">
                    <a:lumMod val="60000"/>
                    <a:lumOff val="40000"/>
                  </a:srgbClr>
                </a:solidFill>
              </a:rPr>
              <a:t>@</a:t>
            </a:r>
            <a:r>
              <a:rPr lang="en-US" b="1" dirty="0" err="1" smtClean="0">
                <a:solidFill>
                  <a:srgbClr val="31B4E6">
                    <a:lumMod val="60000"/>
                    <a:lumOff val="40000"/>
                  </a:srgbClr>
                </a:solidFill>
              </a:rPr>
              <a:t>Kaeru_dm</a:t>
            </a:r>
            <a:r>
              <a:rPr lang="en-US" b="1" dirty="0" smtClean="0">
                <a:solidFill>
                  <a:srgbClr val="31B4E6">
                    <a:lumMod val="60000"/>
                    <a:lumOff val="40000"/>
                  </a:srgbClr>
                </a:solidFill>
              </a:rPr>
              <a:t> 1h</a:t>
            </a:r>
          </a:p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Windows 10 </a:t>
            </a:r>
            <a:r>
              <a:rPr lang="en-US" sz="1600" dirty="0" err="1" smtClean="0">
                <a:solidFill>
                  <a:prstClr val="black"/>
                </a:solidFill>
              </a:rPr>
              <a:t>sudah</a:t>
            </a:r>
            <a:r>
              <a:rPr lang="en-US" sz="1600" dirty="0" smtClean="0">
                <a:solidFill>
                  <a:prstClr val="black"/>
                </a:solidFill>
              </a:rPr>
              <a:t> release </a:t>
            </a:r>
          </a:p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#</a:t>
            </a:r>
            <a:r>
              <a:rPr lang="en-US" sz="1600" dirty="0" err="1" smtClean="0">
                <a:solidFill>
                  <a:prstClr val="black"/>
                </a:solidFill>
              </a:rPr>
              <a:t>teknologi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43280" y="1362052"/>
            <a:ext cx="246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What’s happening ?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270457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38" y="5528244"/>
            <a:ext cx="5002905" cy="88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833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"/>
                            </p:stCondLst>
                            <p:childTnLst>
                              <p:par>
                                <p:cTn id="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Object 34"/>
          <p:cNvGraphicFramePr>
            <a:graphicFrameLocks noChangeAspect="1"/>
          </p:cNvGraphicFramePr>
          <p:nvPr>
            <p:extLst/>
          </p:nvPr>
        </p:nvGraphicFramePr>
        <p:xfrm>
          <a:off x="8912460" y="5520711"/>
          <a:ext cx="580790" cy="5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CorelDRAW" r:id="rId3" imgW="1279747" imgH="1401225" progId="CorelDraw.Graphic.16">
                  <p:embed/>
                </p:oleObj>
              </mc:Choice>
              <mc:Fallback>
                <p:oleObj name="CorelDRAW" r:id="rId3" imgW="1279747" imgH="140122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12460" y="5520711"/>
                        <a:ext cx="580790" cy="554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/>
          </p:nvPr>
        </p:nvGraphicFramePr>
        <p:xfrm>
          <a:off x="1981136" y="1059900"/>
          <a:ext cx="505815" cy="5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CorelDRAW" r:id="rId5" imgW="1279747" imgH="1401225" progId="CorelDraw.Graphic.16">
                  <p:embed/>
                </p:oleObj>
              </mc:Choice>
              <mc:Fallback>
                <p:oleObj name="CorelDRAW" r:id="rId5" imgW="1279747" imgH="140122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81136" y="1059900"/>
                        <a:ext cx="505815" cy="554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745011" y="5081971"/>
          <a:ext cx="505815" cy="5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CorelDRAW" r:id="rId6" imgW="1279747" imgH="1401225" progId="CorelDraw.Graphic.16">
                  <p:embed/>
                </p:oleObj>
              </mc:Choice>
              <mc:Fallback>
                <p:oleObj name="CorelDRAW" r:id="rId6" imgW="1279747" imgH="140122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45011" y="5081971"/>
                        <a:ext cx="505815" cy="554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oup 30"/>
          <p:cNvGrpSpPr/>
          <p:nvPr/>
        </p:nvGrpSpPr>
        <p:grpSpPr>
          <a:xfrm>
            <a:off x="4943910" y="5208105"/>
            <a:ext cx="2986308" cy="1595920"/>
            <a:chOff x="4943910" y="5208105"/>
            <a:chExt cx="2986308" cy="1595920"/>
          </a:xfrm>
        </p:grpSpPr>
        <p:sp>
          <p:nvSpPr>
            <p:cNvPr id="16" name="Rectangle 15"/>
            <p:cNvSpPr/>
            <p:nvPr/>
          </p:nvSpPr>
          <p:spPr>
            <a:xfrm>
              <a:off x="4943910" y="5208105"/>
              <a:ext cx="2093844" cy="137349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120167" y="5208105"/>
              <a:ext cx="810051" cy="137349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81470" y="5340626"/>
              <a:ext cx="681415" cy="530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183336" y="5466522"/>
              <a:ext cx="681415" cy="530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181787" y="5592731"/>
              <a:ext cx="681415" cy="530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82787" y="5709405"/>
              <a:ext cx="681415" cy="530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181233" y="5823709"/>
              <a:ext cx="681415" cy="530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Frame 22"/>
            <p:cNvSpPr/>
            <p:nvPr/>
          </p:nvSpPr>
          <p:spPr>
            <a:xfrm>
              <a:off x="4972050" y="6674361"/>
              <a:ext cx="2295525" cy="129664"/>
            </a:xfrm>
            <a:prstGeom prst="fram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073257" y="5339363"/>
              <a:ext cx="1835150" cy="111097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r>
                <a:rPr lang="en-US" sz="1400" dirty="0" smtClean="0">
                  <a:solidFill>
                    <a:prstClr val="black"/>
                  </a:solidFill>
                </a:rPr>
                <a:t>My Application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31" y="44352"/>
            <a:ext cx="2884222" cy="285672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443509" y="2576100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laptop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438" y="75057"/>
            <a:ext cx="2167433" cy="302879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0768978" y="3126203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komputer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71" y="3544474"/>
            <a:ext cx="1239895" cy="332726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491321" y="6377121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Smartphone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1328" y="5876718"/>
            <a:ext cx="2998543" cy="96097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322014" y="564574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Ipad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4514" y="0"/>
            <a:ext cx="4709396" cy="70241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31B4E6">
                    <a:lumMod val="75000"/>
                  </a:srgbClr>
                </a:solidFill>
              </a:rPr>
              <a:t>Twitter</a:t>
            </a:r>
            <a:endParaRPr lang="en-US" dirty="0">
              <a:solidFill>
                <a:srgbClr val="31B4E6">
                  <a:lumMod val="75000"/>
                </a:srgbClr>
              </a:solidFill>
            </a:endParaRPr>
          </a:p>
        </p:txBody>
      </p:sp>
      <p:sp>
        <p:nvSpPr>
          <p:cNvPr id="2" name="Can 1"/>
          <p:cNvSpPr/>
          <p:nvPr/>
        </p:nvSpPr>
        <p:spPr>
          <a:xfrm>
            <a:off x="5087411" y="263410"/>
            <a:ext cx="2345532" cy="1609860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Database</a:t>
            </a:r>
          </a:p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Twitter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3" t="14080" r="26326" b="14539"/>
          <a:stretch/>
        </p:blipFill>
        <p:spPr>
          <a:xfrm>
            <a:off x="1681461" y="5089939"/>
            <a:ext cx="632916" cy="5274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3" t="14080" r="26326" b="14539"/>
          <a:stretch/>
        </p:blipFill>
        <p:spPr>
          <a:xfrm flipH="1">
            <a:off x="10213017" y="1571825"/>
            <a:ext cx="689194" cy="5178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3" t="14080" r="26326" b="14539"/>
          <a:stretch/>
        </p:blipFill>
        <p:spPr>
          <a:xfrm flipH="1">
            <a:off x="8912459" y="5449978"/>
            <a:ext cx="732880" cy="6248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3" t="14080" r="26326" b="14539"/>
          <a:stretch/>
        </p:blipFill>
        <p:spPr>
          <a:xfrm>
            <a:off x="1816480" y="1098000"/>
            <a:ext cx="605210" cy="504342"/>
          </a:xfrm>
          <a:prstGeom prst="rect">
            <a:avLst/>
          </a:prstGeom>
        </p:spPr>
      </p:pic>
      <p:sp>
        <p:nvSpPr>
          <p:cNvPr id="14" name="Flowchart: Predefined Process 13"/>
          <p:cNvSpPr/>
          <p:nvPr/>
        </p:nvSpPr>
        <p:spPr>
          <a:xfrm>
            <a:off x="5257036" y="3057765"/>
            <a:ext cx="2135525" cy="843363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Twitter API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234" y="1110494"/>
            <a:ext cx="1109327" cy="795695"/>
          </a:xfrm>
          <a:prstGeom prst="rect">
            <a:avLst/>
          </a:prstGeom>
        </p:spPr>
      </p:pic>
      <p:sp>
        <p:nvSpPr>
          <p:cNvPr id="32" name="Down Arrow 31"/>
          <p:cNvSpPr/>
          <p:nvPr/>
        </p:nvSpPr>
        <p:spPr>
          <a:xfrm>
            <a:off x="6125321" y="1989651"/>
            <a:ext cx="300446" cy="6411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Down Arrow 32"/>
          <p:cNvSpPr/>
          <p:nvPr/>
        </p:nvSpPr>
        <p:spPr>
          <a:xfrm>
            <a:off x="6125321" y="4209709"/>
            <a:ext cx="300446" cy="6411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/>
          </p:nvPr>
        </p:nvGraphicFramePr>
        <p:xfrm>
          <a:off x="9670963" y="1231272"/>
          <a:ext cx="502949" cy="5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CorelDRAW" r:id="rId16" imgW="1279747" imgH="1401225" progId="CorelDraw.Graphic.16">
                  <p:embed/>
                </p:oleObj>
              </mc:Choice>
              <mc:Fallback>
                <p:oleObj name="CorelDRAW" r:id="rId16" imgW="1279747" imgH="140122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0963" y="1231272"/>
                        <a:ext cx="502949" cy="554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194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0.00162 L -0.28191 -0.0847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02" y="-4167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24 0.00046 L 0.28346 -0.0377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79" y="-192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30612 -0.5673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99" y="-2838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22222E-6 L -0.20026 -0.6243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13" y="-3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10" presetClass="exit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45 -0.01621 L -0.04414 0.6125 " pathEditMode="relative" rAng="0" ptsTypes="AA">
                                      <p:cBhvr>
                                        <p:cTn id="89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3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10" presetClass="exit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32" grpId="0" animBg="1"/>
      <p:bldP spid="3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4925" y="257578"/>
            <a:ext cx="4569875" cy="771122"/>
          </a:xfrm>
        </p:spPr>
        <p:txBody>
          <a:bodyPr/>
          <a:lstStyle/>
          <a:p>
            <a:r>
              <a:rPr lang="en-US" b="1" i="1" dirty="0" err="1" smtClean="0"/>
              <a:t>Rumusan</a:t>
            </a:r>
            <a:r>
              <a:rPr lang="en-US" b="1" i="1" dirty="0" smtClean="0"/>
              <a:t> </a:t>
            </a:r>
            <a:r>
              <a:rPr lang="en-US" b="1" i="1" dirty="0" err="1" smtClean="0"/>
              <a:t>Masalah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5387" y="1801453"/>
            <a:ext cx="9603325" cy="31896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 smtClean="0"/>
              <a:t>1</a:t>
            </a:r>
            <a:r>
              <a:rPr lang="en-US" sz="2000" dirty="0"/>
              <a:t>. </a:t>
            </a:r>
            <a:r>
              <a:rPr lang="en-US" sz="2000" dirty="0" err="1"/>
              <a:t>Bagaimana</a:t>
            </a:r>
            <a:r>
              <a:rPr lang="en-US" sz="2000" dirty="0"/>
              <a:t> </a:t>
            </a:r>
            <a:r>
              <a:rPr lang="en-US" sz="2000" dirty="0" err="1"/>
              <a:t>memanfaatkan</a:t>
            </a:r>
            <a:r>
              <a:rPr lang="en-US" sz="2000" dirty="0"/>
              <a:t> data tweet yang </a:t>
            </a:r>
            <a:r>
              <a:rPr lang="en-US" sz="2000" dirty="0" err="1"/>
              <a:t>banyak</a:t>
            </a:r>
            <a:r>
              <a:rPr lang="en-US" sz="2000" dirty="0"/>
              <a:t> </a:t>
            </a:r>
            <a:r>
              <a:rPr lang="en-US" sz="2000" dirty="0" err="1"/>
              <a:t>menjadi</a:t>
            </a:r>
            <a:r>
              <a:rPr lang="en-US" sz="2000" dirty="0"/>
              <a:t> </a:t>
            </a:r>
            <a:r>
              <a:rPr lang="en-US" sz="2000" dirty="0" err="1"/>
              <a:t>sebuah</a:t>
            </a:r>
            <a:r>
              <a:rPr lang="en-US" sz="2000" dirty="0"/>
              <a:t> </a:t>
            </a:r>
            <a:r>
              <a:rPr lang="en-US" sz="2000" dirty="0" err="1"/>
              <a:t>informasi</a:t>
            </a:r>
            <a:r>
              <a:rPr lang="en-US" sz="2000" dirty="0"/>
              <a:t> ?</a:t>
            </a:r>
          </a:p>
          <a:p>
            <a:pPr marL="0" indent="0">
              <a:buNone/>
            </a:pPr>
            <a:r>
              <a:rPr lang="en-US" sz="2000" dirty="0"/>
              <a:t>2. </a:t>
            </a:r>
            <a:r>
              <a:rPr lang="en-US" sz="2000" dirty="0" err="1"/>
              <a:t>Bagaimana</a:t>
            </a:r>
            <a:r>
              <a:rPr lang="en-US" sz="2000" dirty="0"/>
              <a:t> </a:t>
            </a:r>
            <a:r>
              <a:rPr lang="en-US" sz="2000" dirty="0" err="1"/>
              <a:t>mengelompokan</a:t>
            </a:r>
            <a:r>
              <a:rPr lang="en-US" sz="2000" dirty="0"/>
              <a:t> data tweet yang </a:t>
            </a:r>
            <a:r>
              <a:rPr lang="en-US" sz="2000" dirty="0" err="1"/>
              <a:t>bertopik</a:t>
            </a:r>
            <a:r>
              <a:rPr lang="en-US" sz="2000" dirty="0"/>
              <a:t> </a:t>
            </a:r>
            <a:r>
              <a:rPr lang="en-US" sz="2000" dirty="0" err="1"/>
              <a:t>berita</a:t>
            </a:r>
            <a:r>
              <a:rPr lang="en-US" sz="2000" dirty="0"/>
              <a:t>, </a:t>
            </a:r>
            <a:r>
              <a:rPr lang="en-US" sz="2000" dirty="0" err="1"/>
              <a:t>olahraga</a:t>
            </a:r>
            <a:r>
              <a:rPr lang="en-US" sz="2000" dirty="0"/>
              <a:t>, </a:t>
            </a:r>
            <a:r>
              <a:rPr lang="en-US" sz="2000" dirty="0" err="1"/>
              <a:t>musik</a:t>
            </a:r>
            <a:r>
              <a:rPr lang="en-US" sz="2000" dirty="0"/>
              <a:t>, </a:t>
            </a:r>
            <a:r>
              <a:rPr lang="en-US" sz="2000" dirty="0" err="1" smtClean="0"/>
              <a:t>televisi</a:t>
            </a:r>
            <a:r>
              <a:rPr lang="en-US" sz="2000" dirty="0" smtClean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olahraga</a:t>
            </a:r>
            <a:r>
              <a:rPr lang="en-US" sz="2000" dirty="0"/>
              <a:t> ?</a:t>
            </a:r>
          </a:p>
          <a:p>
            <a:pPr marL="0" indent="0">
              <a:buNone/>
            </a:pPr>
            <a:r>
              <a:rPr lang="sv-SE" sz="2000" dirty="0"/>
              <a:t>3. Bagaimana mendapatkan informasi tweet yang bertopik berita, olahraga, musik, </a:t>
            </a:r>
            <a:r>
              <a:rPr lang="en-US" sz="2000" dirty="0" smtClean="0"/>
              <a:t>televise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olahraga</a:t>
            </a:r>
            <a:r>
              <a:rPr lang="en-US" sz="2000" dirty="0"/>
              <a:t> </a:t>
            </a:r>
            <a:r>
              <a:rPr lang="en-US" sz="2000" dirty="0" smtClean="0"/>
              <a:t>?</a:t>
            </a:r>
          </a:p>
          <a:p>
            <a:pPr marL="0" indent="0">
              <a:buNone/>
            </a:pPr>
            <a:r>
              <a:rPr lang="en-US" sz="2000" dirty="0" smtClean="0"/>
              <a:t>4</a:t>
            </a:r>
            <a:r>
              <a:rPr lang="en-US" sz="2000" dirty="0"/>
              <a:t>. </a:t>
            </a:r>
            <a:r>
              <a:rPr lang="en-US" sz="2000" dirty="0" err="1"/>
              <a:t>Apakah</a:t>
            </a:r>
            <a:r>
              <a:rPr lang="en-US" sz="2000" dirty="0"/>
              <a:t> </a:t>
            </a:r>
            <a:r>
              <a:rPr lang="en-US" sz="2000" dirty="0" err="1"/>
              <a:t>dampak</a:t>
            </a:r>
            <a:r>
              <a:rPr lang="en-US" sz="2000" dirty="0"/>
              <a:t> yang </a:t>
            </a:r>
            <a:r>
              <a:rPr lang="en-US" sz="2000" dirty="0" err="1"/>
              <a:t>dihasilkan</a:t>
            </a:r>
            <a:r>
              <a:rPr lang="en-US" sz="2000" dirty="0"/>
              <a:t> </a:t>
            </a:r>
            <a:r>
              <a:rPr lang="en-US" sz="2000" dirty="0" err="1"/>
              <a:t>dari</a:t>
            </a:r>
            <a:r>
              <a:rPr lang="en-US" sz="2000" dirty="0"/>
              <a:t> </a:t>
            </a:r>
            <a:r>
              <a:rPr lang="en-US" sz="2000" dirty="0" err="1"/>
              <a:t>klasifikasi</a:t>
            </a:r>
            <a:r>
              <a:rPr lang="en-US" sz="2000" dirty="0"/>
              <a:t> tweet </a:t>
            </a:r>
            <a:r>
              <a:rPr lang="en-US" sz="2000" dirty="0" smtClean="0"/>
              <a:t>?</a:t>
            </a:r>
          </a:p>
          <a:p>
            <a:pPr marL="0" indent="0">
              <a:buNone/>
            </a:pPr>
            <a:r>
              <a:rPr lang="en-US" sz="2000" dirty="0" smtClean="0"/>
              <a:t>5</a:t>
            </a:r>
            <a:r>
              <a:rPr lang="en-US" sz="2000" dirty="0"/>
              <a:t>. </a:t>
            </a:r>
            <a:r>
              <a:rPr lang="en-US" sz="2000" dirty="0" err="1"/>
              <a:t>Apakah</a:t>
            </a:r>
            <a:r>
              <a:rPr lang="en-US" sz="2000" dirty="0"/>
              <a:t> tweet </a:t>
            </a:r>
            <a:r>
              <a:rPr lang="en-US" sz="2000" dirty="0" err="1"/>
              <a:t>bisa</a:t>
            </a:r>
            <a:r>
              <a:rPr lang="en-US" sz="2000" dirty="0"/>
              <a:t> </a:t>
            </a:r>
            <a:r>
              <a:rPr lang="en-US" sz="2000" dirty="0" err="1"/>
              <a:t>dimanfaatkan</a:t>
            </a:r>
            <a:r>
              <a:rPr lang="en-US" sz="2000" dirty="0"/>
              <a:t>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informasi</a:t>
            </a:r>
            <a:r>
              <a:rPr lang="en-US" sz="2000" dirty="0"/>
              <a:t> yang </a:t>
            </a:r>
            <a:r>
              <a:rPr lang="en-US" sz="2000" dirty="0" err="1"/>
              <a:t>berguna</a:t>
            </a:r>
            <a:r>
              <a:rPr lang="en-US" sz="2000" dirty="0"/>
              <a:t> ? </a:t>
            </a:r>
          </a:p>
          <a:p>
            <a:pPr marL="0" indent="0">
              <a:buNone/>
            </a:pPr>
            <a:r>
              <a:rPr lang="en-US" sz="2000" dirty="0"/>
              <a:t>6. </a:t>
            </a:r>
            <a:r>
              <a:rPr lang="en-US" sz="2000" dirty="0" err="1"/>
              <a:t>Bagaimana</a:t>
            </a:r>
            <a:r>
              <a:rPr lang="en-US" sz="2000" dirty="0"/>
              <a:t> </a:t>
            </a:r>
            <a:r>
              <a:rPr lang="en-US" sz="2000" dirty="0" err="1"/>
              <a:t>memaksimalkan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membuat</a:t>
            </a:r>
            <a:r>
              <a:rPr lang="en-US" sz="2000" dirty="0"/>
              <a:t> </a:t>
            </a:r>
            <a:r>
              <a:rPr lang="en-US" sz="2000" dirty="0" err="1"/>
              <a:t>berita</a:t>
            </a:r>
            <a:r>
              <a:rPr lang="en-US" sz="2000" dirty="0"/>
              <a:t> </a:t>
            </a:r>
            <a:r>
              <a:rPr lang="en-US" sz="2000" dirty="0" err="1"/>
              <a:t>tanpa</a:t>
            </a:r>
            <a:r>
              <a:rPr lang="en-US" sz="2000" dirty="0"/>
              <a:t> </a:t>
            </a:r>
            <a:r>
              <a:rPr lang="en-US" sz="2000" dirty="0" err="1" smtClean="0"/>
              <a:t>menggunakan</a:t>
            </a:r>
            <a:r>
              <a:rPr lang="en-US" sz="2000" dirty="0"/>
              <a:t> </a:t>
            </a:r>
            <a:r>
              <a:rPr lang="en-US" sz="2000" dirty="0" err="1" smtClean="0"/>
              <a:t>wartawan</a:t>
            </a:r>
            <a:r>
              <a:rPr lang="en-US" sz="2000" dirty="0" smtClean="0"/>
              <a:t> </a:t>
            </a:r>
            <a:r>
              <a:rPr lang="en-US" sz="2000" dirty="0"/>
              <a:t>?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92925" y="360679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b="1" i="1" dirty="0">
              <a:solidFill>
                <a:srgbClr val="31B4E6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52" y="257578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2549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4925" y="257578"/>
            <a:ext cx="4569875" cy="771122"/>
          </a:xfrm>
        </p:spPr>
        <p:txBody>
          <a:bodyPr/>
          <a:lstStyle/>
          <a:p>
            <a:r>
              <a:rPr lang="en-US" b="1" i="1" dirty="0" err="1"/>
              <a:t>Tujuan</a:t>
            </a:r>
            <a:r>
              <a:rPr lang="en-US" b="1" i="1" dirty="0"/>
              <a:t> </a:t>
            </a:r>
            <a:r>
              <a:rPr lang="en-US" b="1" i="1" dirty="0" err="1"/>
              <a:t>Penulisan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5387" y="1801453"/>
            <a:ext cx="9603325" cy="3189647"/>
          </a:xfrm>
        </p:spPr>
        <p:txBody>
          <a:bodyPr>
            <a:normAutofit/>
          </a:bodyPr>
          <a:lstStyle/>
          <a:p>
            <a:r>
              <a:rPr lang="en-US" sz="2000" dirty="0" err="1"/>
              <a:t>Tujuan</a:t>
            </a:r>
            <a:r>
              <a:rPr lang="en-US" sz="2000" dirty="0"/>
              <a:t> </a:t>
            </a:r>
            <a:r>
              <a:rPr lang="en-US" sz="2000" dirty="0" err="1"/>
              <a:t>utama</a:t>
            </a:r>
            <a:r>
              <a:rPr lang="en-US" sz="2000" dirty="0"/>
              <a:t> </a:t>
            </a:r>
            <a:r>
              <a:rPr lang="en-US" sz="2000" dirty="0" err="1"/>
              <a:t>dari</a:t>
            </a:r>
            <a:r>
              <a:rPr lang="en-US" sz="2000" dirty="0"/>
              <a:t> </a:t>
            </a:r>
            <a:r>
              <a:rPr lang="en-US" sz="2000" dirty="0" err="1"/>
              <a:t>penulisan</a:t>
            </a:r>
            <a:r>
              <a:rPr lang="en-US" sz="2000" dirty="0"/>
              <a:t> </a:t>
            </a:r>
            <a:r>
              <a:rPr lang="en-US" sz="2000" dirty="0" err="1"/>
              <a:t>ini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memanfaatkan</a:t>
            </a:r>
            <a:r>
              <a:rPr lang="en-US" sz="2000" dirty="0"/>
              <a:t> data tweet yang </a:t>
            </a:r>
            <a:r>
              <a:rPr lang="en-US" sz="2000" dirty="0" err="1"/>
              <a:t>sangat</a:t>
            </a:r>
            <a:r>
              <a:rPr lang="en-US" sz="2000" dirty="0"/>
              <a:t> </a:t>
            </a:r>
            <a:r>
              <a:rPr lang="en-US" sz="2000" dirty="0" err="1"/>
              <a:t>banyak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diklasifikasi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dijadikan</a:t>
            </a:r>
            <a:r>
              <a:rPr lang="en-US" sz="2000" dirty="0"/>
              <a:t> </a:t>
            </a:r>
            <a:r>
              <a:rPr lang="en-US" sz="2000" dirty="0" err="1"/>
              <a:t>sebuah</a:t>
            </a:r>
            <a:r>
              <a:rPr lang="en-US" sz="2000" dirty="0"/>
              <a:t> </a:t>
            </a:r>
            <a:r>
              <a:rPr lang="en-US" sz="2000" dirty="0" err="1"/>
              <a:t>informasi</a:t>
            </a:r>
            <a:r>
              <a:rPr lang="en-US" sz="2000" dirty="0"/>
              <a:t> yang </a:t>
            </a:r>
            <a:r>
              <a:rPr lang="en-US" sz="2000" dirty="0" err="1"/>
              <a:t>berguna</a:t>
            </a:r>
            <a:r>
              <a:rPr lang="en-US" sz="2000" dirty="0"/>
              <a:t>. </a:t>
            </a:r>
          </a:p>
          <a:p>
            <a:r>
              <a:rPr lang="en-US" sz="2000" dirty="0" err="1"/>
              <a:t>Pengelompokan</a:t>
            </a:r>
            <a:r>
              <a:rPr lang="en-US" sz="2000" dirty="0"/>
              <a:t> </a:t>
            </a:r>
            <a:r>
              <a:rPr lang="en-US" sz="2000" dirty="0" err="1"/>
              <a:t>topik</a:t>
            </a:r>
            <a:r>
              <a:rPr lang="en-US" sz="2000" dirty="0"/>
              <a:t> </a:t>
            </a:r>
            <a:r>
              <a:rPr lang="en-US" sz="2000" dirty="0" err="1"/>
              <a:t>teks</a:t>
            </a:r>
            <a:r>
              <a:rPr lang="en-US" sz="2000" dirty="0"/>
              <a:t> </a:t>
            </a:r>
            <a:r>
              <a:rPr lang="en-US" sz="2000" dirty="0" err="1"/>
              <a:t>pendek</a:t>
            </a:r>
            <a:r>
              <a:rPr lang="en-US" sz="2000" dirty="0"/>
              <a:t> (tweet) Twitter </a:t>
            </a:r>
            <a:r>
              <a:rPr lang="en-US" sz="2000" dirty="0" err="1"/>
              <a:t>akan</a:t>
            </a:r>
            <a:r>
              <a:rPr lang="en-US" sz="2000" dirty="0"/>
              <a:t> </a:t>
            </a:r>
            <a:r>
              <a:rPr lang="en-US" sz="2000" dirty="0" err="1"/>
              <a:t>lebih</a:t>
            </a:r>
            <a:r>
              <a:rPr lang="en-US" sz="2000" dirty="0"/>
              <a:t> </a:t>
            </a:r>
            <a:r>
              <a:rPr lang="en-US" sz="2000" dirty="0" err="1"/>
              <a:t>efektif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lebih</a:t>
            </a:r>
            <a:r>
              <a:rPr lang="en-US" sz="2000" dirty="0"/>
              <a:t> </a:t>
            </a:r>
            <a:r>
              <a:rPr lang="en-US" sz="2000" dirty="0" err="1"/>
              <a:t>mudah</a:t>
            </a:r>
            <a:r>
              <a:rPr lang="en-US" sz="2000" dirty="0"/>
              <a:t> </a:t>
            </a:r>
            <a:r>
              <a:rPr lang="en-US" sz="2000" dirty="0" err="1"/>
              <a:t>mengetahui</a:t>
            </a:r>
            <a:r>
              <a:rPr lang="en-US" sz="2000" dirty="0"/>
              <a:t> </a:t>
            </a:r>
            <a:r>
              <a:rPr lang="en-US" sz="2000" dirty="0" err="1"/>
              <a:t>kelompok</a:t>
            </a:r>
            <a:r>
              <a:rPr lang="en-US" sz="2000" dirty="0"/>
              <a:t> </a:t>
            </a:r>
            <a:r>
              <a:rPr lang="en-US" sz="2000" dirty="0" err="1"/>
              <a:t>topik</a:t>
            </a:r>
            <a:r>
              <a:rPr lang="en-US" sz="2000" dirty="0"/>
              <a:t> </a:t>
            </a:r>
            <a:r>
              <a:rPr lang="en-US" sz="2000" dirty="0" err="1"/>
              <a:t>teks</a:t>
            </a:r>
            <a:r>
              <a:rPr lang="en-US" sz="2000" dirty="0"/>
              <a:t> </a:t>
            </a:r>
            <a:r>
              <a:rPr lang="en-US" sz="2000" dirty="0" err="1"/>
              <a:t>pendek</a:t>
            </a:r>
            <a:r>
              <a:rPr lang="en-US" sz="2000" dirty="0"/>
              <a:t> (tweet) Twitter.</a:t>
            </a:r>
          </a:p>
          <a:p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pengklasifikasian</a:t>
            </a:r>
            <a:r>
              <a:rPr lang="en-US" sz="2000" dirty="0"/>
              <a:t> </a:t>
            </a:r>
            <a:r>
              <a:rPr lang="en-US" sz="2000" dirty="0" err="1"/>
              <a:t>juga</a:t>
            </a:r>
            <a:r>
              <a:rPr lang="en-US" sz="2000" dirty="0"/>
              <a:t> </a:t>
            </a:r>
            <a:r>
              <a:rPr lang="en-US" sz="2000" dirty="0" err="1"/>
              <a:t>bisa</a:t>
            </a:r>
            <a:r>
              <a:rPr lang="en-US" sz="2000" dirty="0"/>
              <a:t> </a:t>
            </a:r>
            <a:r>
              <a:rPr lang="en-US" sz="2000" dirty="0" err="1"/>
              <a:t>mempermudah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memaksimalkan</a:t>
            </a:r>
            <a:r>
              <a:rPr lang="en-US" sz="2000" dirty="0"/>
              <a:t> </a:t>
            </a:r>
            <a:r>
              <a:rPr lang="en-US" sz="2000" dirty="0" err="1"/>
              <a:t>pencarian</a:t>
            </a:r>
            <a:r>
              <a:rPr lang="en-US" sz="2000" dirty="0"/>
              <a:t> </a:t>
            </a:r>
            <a:r>
              <a:rPr lang="en-US" sz="2000" dirty="0" err="1"/>
              <a:t>berita</a:t>
            </a:r>
            <a:r>
              <a:rPr lang="en-US" sz="2000" dirty="0"/>
              <a:t> </a:t>
            </a:r>
            <a:r>
              <a:rPr lang="en-US" sz="2000" dirty="0" err="1"/>
              <a:t>secara</a:t>
            </a:r>
            <a:r>
              <a:rPr lang="en-US" sz="2000" dirty="0"/>
              <a:t> </a:t>
            </a:r>
            <a:r>
              <a:rPr lang="en-US" sz="2000" dirty="0" err="1"/>
              <a:t>komputerisasi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pengumpulan</a:t>
            </a:r>
            <a:r>
              <a:rPr lang="en-US" sz="2000" dirty="0"/>
              <a:t> data </a:t>
            </a:r>
            <a:r>
              <a:rPr lang="en-US" sz="2000" dirty="0" err="1"/>
              <a:t>dari</a:t>
            </a:r>
            <a:r>
              <a:rPr lang="en-US" sz="2000" dirty="0"/>
              <a:t> Twitter.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92925" y="360679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b="1" i="1" dirty="0">
              <a:solidFill>
                <a:srgbClr val="31B4E6">
                  <a:lumMod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52" y="257578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908166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425262"/>
            <a:ext cx="8915400" cy="1536879"/>
          </a:xfrm>
        </p:spPr>
        <p:txBody>
          <a:bodyPr/>
          <a:lstStyle/>
          <a:p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klasifikasi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pengelompokan</a:t>
            </a:r>
            <a:r>
              <a:rPr lang="en-US" dirty="0" smtClean="0"/>
              <a:t> </a:t>
            </a:r>
            <a:r>
              <a:rPr lang="en-US" dirty="0" err="1" smtClean="0"/>
              <a:t>objek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variable yang di </a:t>
            </a:r>
            <a:r>
              <a:rPr lang="en-US" dirty="0" err="1" smtClean="0"/>
              <a:t>amati</a:t>
            </a:r>
            <a:r>
              <a:rPr lang="en-US" dirty="0" smtClean="0"/>
              <a:t>. </a:t>
            </a:r>
            <a:r>
              <a:rPr lang="en-US" dirty="0" err="1"/>
              <a:t>D</a:t>
            </a:r>
            <a:r>
              <a:rPr lang="en-US" dirty="0" err="1" smtClean="0"/>
              <a:t>engan</a:t>
            </a:r>
            <a:r>
              <a:rPr lang="en-US" dirty="0" smtClean="0"/>
              <a:t> </a:t>
            </a:r>
            <a:r>
              <a:rPr lang="en-US" dirty="0" err="1" smtClean="0"/>
              <a:t>Algoritma</a:t>
            </a:r>
            <a:r>
              <a:rPr lang="en-US" dirty="0" smtClean="0"/>
              <a:t> </a:t>
            </a:r>
            <a:r>
              <a:rPr lang="en-US" i="1" dirty="0" smtClean="0"/>
              <a:t>Naïve Bayes Classifier </a:t>
            </a:r>
            <a:r>
              <a:rPr lang="en-US" dirty="0" smtClean="0"/>
              <a:t>yang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algoritma</a:t>
            </a:r>
            <a:r>
              <a:rPr lang="en-US" dirty="0" smtClean="0"/>
              <a:t> yang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klasifikasi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probabilitas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statistic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memprediksi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peluang</a:t>
            </a:r>
            <a:r>
              <a:rPr lang="en-US" dirty="0"/>
              <a:t>.</a:t>
            </a:r>
            <a:endParaRPr lang="en-US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5325" y="776510"/>
            <a:ext cx="4194241" cy="6766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Metode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Klasifikasi</a:t>
            </a:r>
            <a:endParaRPr lang="en-US" b="1" dirty="0">
              <a:solidFill>
                <a:srgbClr val="31B4E6">
                  <a:lumMod val="75000"/>
                </a:srgb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592925" y="3507345"/>
            <a:ext cx="5973673" cy="5569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Ilustrasi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Alur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Program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secara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Umum</a:t>
            </a:r>
            <a:endParaRPr lang="en-US" b="1" dirty="0">
              <a:solidFill>
                <a:srgbClr val="31B4E6">
                  <a:lumMod val="75000"/>
                </a:srgb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276904" y="4325615"/>
            <a:ext cx="1508921" cy="15283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sz="1600" dirty="0" smtClean="0">
                <a:solidFill>
                  <a:prstClr val="black"/>
                </a:solidFill>
              </a:rPr>
              <a:t>Download Tweet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878097" y="4869955"/>
            <a:ext cx="693930" cy="3307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658558" y="4241184"/>
            <a:ext cx="1568113" cy="158829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sz="1600" dirty="0" smtClean="0">
                <a:solidFill>
                  <a:prstClr val="black"/>
                </a:solidFill>
              </a:rPr>
              <a:t>Preprocessing tweet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099404" y="4185790"/>
            <a:ext cx="1646968" cy="166817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sz="1600" dirty="0" err="1" smtClean="0">
                <a:solidFill>
                  <a:prstClr val="black"/>
                </a:solidFill>
              </a:rPr>
              <a:t>Klasifikasi</a:t>
            </a:r>
            <a:r>
              <a:rPr lang="en-US" sz="1600" dirty="0" smtClean="0">
                <a:solidFill>
                  <a:prstClr val="black"/>
                </a:solidFill>
              </a:rPr>
              <a:t> tweet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6313202" y="4924407"/>
            <a:ext cx="693930" cy="3307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8846320" y="4924406"/>
            <a:ext cx="693930" cy="3307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9619105" y="4176778"/>
            <a:ext cx="1655866" cy="167718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sz="1600" dirty="0" err="1" smtClean="0">
                <a:solidFill>
                  <a:prstClr val="black"/>
                </a:solidFill>
              </a:rPr>
              <a:t>Hasil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Klasifikasi</a:t>
            </a: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270457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828525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Kategori</a:t>
            </a:r>
            <a:r>
              <a:rPr lang="en-US" sz="3600" dirty="0" smtClean="0"/>
              <a:t> Trending topic (</a:t>
            </a:r>
            <a:r>
              <a:rPr lang="en-US" sz="3600" dirty="0" err="1" smtClean="0"/>
              <a:t>Cvijikj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Michahelles</a:t>
            </a:r>
            <a:r>
              <a:rPr lang="en-US" sz="3600" dirty="0" smtClean="0"/>
              <a:t>, 2011)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2192061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565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8264435" y="2295482"/>
            <a:ext cx="2933673" cy="4249009"/>
            <a:chOff x="8264435" y="2295482"/>
            <a:chExt cx="2933673" cy="4249009"/>
          </a:xfrm>
        </p:grpSpPr>
        <p:sp>
          <p:nvSpPr>
            <p:cNvPr id="25" name="Rectangle 24"/>
            <p:cNvSpPr/>
            <p:nvPr/>
          </p:nvSpPr>
          <p:spPr>
            <a:xfrm>
              <a:off x="8264435" y="2314274"/>
              <a:ext cx="2930434" cy="423021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9828662" y="3295596"/>
              <a:ext cx="23695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dirty="0" smtClean="0">
                  <a:solidFill>
                    <a:prstClr val="black"/>
                  </a:solidFill>
                </a:rPr>
                <a:t>Training data tweet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586446" y="2299063"/>
            <a:ext cx="2730137" cy="3355315"/>
            <a:chOff x="2586446" y="2299063"/>
            <a:chExt cx="2730137" cy="3355315"/>
          </a:xfrm>
        </p:grpSpPr>
        <p:sp>
          <p:nvSpPr>
            <p:cNvPr id="24" name="Rectangle 23"/>
            <p:cNvSpPr/>
            <p:nvPr/>
          </p:nvSpPr>
          <p:spPr>
            <a:xfrm>
              <a:off x="2586446" y="2299063"/>
              <a:ext cx="2730137" cy="335531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3961550" y="3295596"/>
              <a:ext cx="2274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dirty="0" smtClean="0">
                  <a:solidFill>
                    <a:prstClr val="black"/>
                  </a:solidFill>
                </a:rPr>
                <a:t>Testing data tweet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132" y="50910"/>
            <a:ext cx="4670025" cy="629924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Perancangan</a:t>
            </a:r>
            <a:r>
              <a:rPr lang="en-US" b="1" dirty="0" smtClean="0"/>
              <a:t> Program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5525589" y="317000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Download tweet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12629" y="1222691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Tweet Training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87157" y="1222691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Tweet Testing/</a:t>
            </a:r>
            <a:r>
              <a:rPr lang="en-US" dirty="0" err="1" smtClean="0">
                <a:solidFill>
                  <a:prstClr val="white"/>
                </a:solidFill>
              </a:rPr>
              <a:t>baru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81125" y="2504079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Tweet Testing/</a:t>
            </a:r>
            <a:r>
              <a:rPr lang="en-US" dirty="0" err="1" smtClean="0">
                <a:solidFill>
                  <a:prstClr val="white"/>
                </a:solidFill>
              </a:rPr>
              <a:t>baru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Flowchart: Predefined Process 16"/>
          <p:cNvSpPr/>
          <p:nvPr/>
        </p:nvSpPr>
        <p:spPr>
          <a:xfrm>
            <a:off x="2689334" y="3628099"/>
            <a:ext cx="2042163" cy="727667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400" dirty="0" smtClean="0">
                <a:solidFill>
                  <a:prstClr val="white"/>
                </a:solidFill>
              </a:rPr>
              <a:t>Preprocessing</a:t>
            </a:r>
            <a:r>
              <a:rPr lang="en-US" sz="1600" dirty="0" smtClean="0">
                <a:solidFill>
                  <a:prstClr val="white"/>
                </a:solidFill>
              </a:rPr>
              <a:t> &amp; </a:t>
            </a:r>
            <a:r>
              <a:rPr lang="en-US" sz="1400" dirty="0" smtClean="0">
                <a:solidFill>
                  <a:prstClr val="white"/>
                </a:solidFill>
              </a:rPr>
              <a:t>Stemming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681124" y="4745895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Tweet </a:t>
            </a:r>
            <a:r>
              <a:rPr lang="en-US" dirty="0" err="1" smtClean="0">
                <a:solidFill>
                  <a:prstClr val="white"/>
                </a:solidFill>
              </a:rPr>
              <a:t>bersih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447315" y="2499726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Tweet Training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447314" y="4617753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Tweet </a:t>
            </a:r>
            <a:r>
              <a:rPr lang="en-US" dirty="0" err="1" smtClean="0">
                <a:solidFill>
                  <a:prstClr val="white"/>
                </a:solidFill>
              </a:rPr>
              <a:t>bersih</a:t>
            </a:r>
            <a:r>
              <a:rPr lang="en-US" dirty="0" smtClean="0">
                <a:solidFill>
                  <a:prstClr val="white"/>
                </a:solidFill>
              </a:rPr>
              <a:t> + label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Flowchart: Predefined Process 21"/>
          <p:cNvSpPr/>
          <p:nvPr/>
        </p:nvSpPr>
        <p:spPr>
          <a:xfrm>
            <a:off x="8447313" y="3578948"/>
            <a:ext cx="2042163" cy="727667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400" dirty="0" smtClean="0">
                <a:solidFill>
                  <a:prstClr val="white"/>
                </a:solidFill>
              </a:rPr>
              <a:t>Preprocessing &amp; Stemming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447312" y="5654378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Naïve Bayes Classifier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525589" y="5847587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</a:rPr>
              <a:t>Model </a:t>
            </a:r>
            <a:r>
              <a:rPr lang="en-US" dirty="0" err="1" smtClean="0">
                <a:solidFill>
                  <a:prstClr val="white"/>
                </a:solidFill>
              </a:rPr>
              <a:t>Klasifikasi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663204" y="5859394"/>
            <a:ext cx="2042163" cy="727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err="1" smtClean="0">
                <a:solidFill>
                  <a:prstClr val="white"/>
                </a:solidFill>
              </a:rPr>
              <a:t>Hasil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Klasifikasi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Bent-Up Arrow 31"/>
          <p:cNvSpPr/>
          <p:nvPr/>
        </p:nvSpPr>
        <p:spPr>
          <a:xfrm flipV="1">
            <a:off x="5375924" y="5275555"/>
            <a:ext cx="914400" cy="544650"/>
          </a:xfrm>
          <a:prstGeom prst="bent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Bent-Up Arrow 32"/>
          <p:cNvSpPr/>
          <p:nvPr/>
        </p:nvSpPr>
        <p:spPr>
          <a:xfrm rot="5400000" flipV="1">
            <a:off x="5230060" y="576585"/>
            <a:ext cx="649151" cy="1646277"/>
          </a:xfrm>
          <a:prstGeom prst="bent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Bent-Up Arrow 33"/>
          <p:cNvSpPr/>
          <p:nvPr/>
        </p:nvSpPr>
        <p:spPr>
          <a:xfrm rot="5400000">
            <a:off x="7308491" y="554876"/>
            <a:ext cx="649151" cy="1683497"/>
          </a:xfrm>
          <a:prstGeom prst="bent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3605172" y="1999919"/>
            <a:ext cx="211178" cy="24065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3647435" y="3296677"/>
            <a:ext cx="109537" cy="25846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3655646" y="4414257"/>
            <a:ext cx="109537" cy="25846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Down Arrow 37"/>
          <p:cNvSpPr/>
          <p:nvPr/>
        </p:nvSpPr>
        <p:spPr>
          <a:xfrm>
            <a:off x="9357363" y="2004662"/>
            <a:ext cx="211178" cy="24065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Down Arrow 38"/>
          <p:cNvSpPr/>
          <p:nvPr/>
        </p:nvSpPr>
        <p:spPr>
          <a:xfrm>
            <a:off x="9389133" y="3267758"/>
            <a:ext cx="109537" cy="25846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Down Arrow 39"/>
          <p:cNvSpPr/>
          <p:nvPr/>
        </p:nvSpPr>
        <p:spPr>
          <a:xfrm>
            <a:off x="9389133" y="4324810"/>
            <a:ext cx="109537" cy="25846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Down Arrow 40"/>
          <p:cNvSpPr/>
          <p:nvPr/>
        </p:nvSpPr>
        <p:spPr>
          <a:xfrm>
            <a:off x="9379608" y="5363035"/>
            <a:ext cx="109537" cy="25846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Right Arrow 41"/>
          <p:cNvSpPr/>
          <p:nvPr/>
        </p:nvSpPr>
        <p:spPr>
          <a:xfrm flipH="1">
            <a:off x="7599038" y="6105525"/>
            <a:ext cx="535312" cy="26023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ight Arrow 42"/>
          <p:cNvSpPr/>
          <p:nvPr/>
        </p:nvSpPr>
        <p:spPr>
          <a:xfrm flipH="1">
            <a:off x="4723287" y="6074208"/>
            <a:ext cx="771016" cy="26023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33066" y="339986"/>
            <a:ext cx="223330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1. Download Tweet </a:t>
            </a:r>
            <a:r>
              <a:rPr lang="en-US" sz="1100" dirty="0" err="1" smtClean="0">
                <a:solidFill>
                  <a:prstClr val="black"/>
                </a:solidFill>
              </a:rPr>
              <a:t>dari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server </a:t>
            </a:r>
            <a:r>
              <a:rPr lang="en-US" sz="1100" dirty="0" err="1" smtClean="0">
                <a:solidFill>
                  <a:prstClr val="black"/>
                </a:solidFill>
              </a:rPr>
              <a:t>dengan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menggunakan</a:t>
            </a:r>
            <a:endParaRPr lang="en-US" sz="110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Internet 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62654" y="1802293"/>
            <a:ext cx="25106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dirty="0">
                <a:solidFill>
                  <a:prstClr val="black"/>
                </a:solidFill>
              </a:rPr>
              <a:t>2</a:t>
            </a:r>
            <a:r>
              <a:rPr lang="en-US" sz="1100" dirty="0" smtClean="0">
                <a:solidFill>
                  <a:prstClr val="black"/>
                </a:solidFill>
              </a:rPr>
              <a:t>. Tweet yang </a:t>
            </a:r>
            <a:r>
              <a:rPr lang="en-US" sz="1100" dirty="0" err="1" smtClean="0">
                <a:solidFill>
                  <a:prstClr val="black"/>
                </a:solidFill>
              </a:rPr>
              <a:t>sudah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dikumpulkan</a:t>
            </a:r>
            <a:endParaRPr lang="en-US" sz="110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Dibagi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menjadi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dua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bagian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639935" y="1217167"/>
            <a:ext cx="145584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dirty="0">
                <a:solidFill>
                  <a:prstClr val="black"/>
                </a:solidFill>
              </a:rPr>
              <a:t>3</a:t>
            </a:r>
            <a:r>
              <a:rPr lang="en-US" sz="1100" dirty="0" smtClean="0">
                <a:solidFill>
                  <a:prstClr val="black"/>
                </a:solidFill>
              </a:rPr>
              <a:t>. Tweet training </a:t>
            </a: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yang </a:t>
            </a:r>
            <a:r>
              <a:rPr lang="en-US" sz="1100" dirty="0" err="1" smtClean="0">
                <a:solidFill>
                  <a:prstClr val="black"/>
                </a:solidFill>
              </a:rPr>
              <a:t>digunakan</a:t>
            </a:r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untuk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pelabelan</a:t>
            </a:r>
            <a:r>
              <a:rPr lang="en-US" sz="1100" dirty="0">
                <a:solidFill>
                  <a:prstClr val="black"/>
                </a:solidFill>
              </a:rPr>
              <a:t> </a:t>
            </a:r>
            <a:r>
              <a:rPr lang="en-US" sz="1100" dirty="0" smtClean="0">
                <a:solidFill>
                  <a:prstClr val="black"/>
                </a:solidFill>
              </a:rPr>
              <a:t>/ </a:t>
            </a: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sebagain</a:t>
            </a:r>
            <a:r>
              <a:rPr lang="en-US" sz="1100" dirty="0" smtClean="0">
                <a:solidFill>
                  <a:prstClr val="black"/>
                </a:solidFill>
              </a:rPr>
              <a:t> data </a:t>
            </a: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training 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06610" y="1301805"/>
            <a:ext cx="1737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4. Tweet testing / </a:t>
            </a:r>
            <a:r>
              <a:rPr lang="en-US" sz="1100" dirty="0" err="1" smtClean="0">
                <a:solidFill>
                  <a:prstClr val="black"/>
                </a:solidFill>
              </a:rPr>
              <a:t>baru</a:t>
            </a:r>
            <a:endParaRPr lang="en-US" sz="110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digunakan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untuk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mengklasifikasi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secara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otomatis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95961" y="2316989"/>
            <a:ext cx="2967479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5. </a:t>
            </a:r>
            <a:r>
              <a:rPr lang="en-US" sz="1100" dirty="0" err="1" smtClean="0">
                <a:solidFill>
                  <a:prstClr val="black"/>
                </a:solidFill>
              </a:rPr>
              <a:t>Ketika</a:t>
            </a:r>
            <a:r>
              <a:rPr lang="en-US" sz="1100" dirty="0" smtClean="0">
                <a:solidFill>
                  <a:prstClr val="black"/>
                </a:solidFill>
              </a:rPr>
              <a:t> tweet </a:t>
            </a:r>
            <a:r>
              <a:rPr lang="en-US" sz="1100" dirty="0" err="1" smtClean="0">
                <a:solidFill>
                  <a:prstClr val="black"/>
                </a:solidFill>
              </a:rPr>
              <a:t>sudah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masuk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kedalam</a:t>
            </a:r>
            <a:endParaRPr lang="en-US" sz="110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Setiap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bagian</a:t>
            </a:r>
            <a:r>
              <a:rPr lang="en-US" sz="1100" dirty="0" smtClean="0">
                <a:solidFill>
                  <a:prstClr val="black"/>
                </a:solidFill>
              </a:rPr>
              <a:t> training </a:t>
            </a:r>
            <a:r>
              <a:rPr lang="en-US" sz="1100" dirty="0" err="1" smtClean="0">
                <a:solidFill>
                  <a:prstClr val="black"/>
                </a:solidFill>
              </a:rPr>
              <a:t>maupun</a:t>
            </a:r>
            <a:r>
              <a:rPr lang="en-US" sz="1100" dirty="0" smtClean="0">
                <a:solidFill>
                  <a:prstClr val="black"/>
                </a:solidFill>
              </a:rPr>
              <a:t> testing</a:t>
            </a: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Terdapat</a:t>
            </a:r>
            <a:r>
              <a:rPr lang="en-US" sz="1100" dirty="0" smtClean="0">
                <a:solidFill>
                  <a:prstClr val="black"/>
                </a:solidFill>
              </a:rPr>
              <a:t> preprocessing &amp; stemming </a:t>
            </a:r>
            <a:r>
              <a:rPr lang="en-US" sz="1100" dirty="0" err="1" smtClean="0">
                <a:solidFill>
                  <a:prstClr val="black"/>
                </a:solidFill>
              </a:rPr>
              <a:t>teks</a:t>
            </a:r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Untuk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menyaring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teks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teks</a:t>
            </a:r>
            <a:r>
              <a:rPr lang="en-US" sz="1100" dirty="0" smtClean="0">
                <a:solidFill>
                  <a:prstClr val="black"/>
                </a:solidFill>
              </a:rPr>
              <a:t> yang </a:t>
            </a:r>
            <a:r>
              <a:rPr lang="en-US" sz="1100" dirty="0" err="1" smtClean="0">
                <a:solidFill>
                  <a:prstClr val="black"/>
                </a:solidFill>
              </a:rPr>
              <a:t>tidak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di </a:t>
            </a:r>
            <a:r>
              <a:rPr lang="en-US" sz="1100" dirty="0" err="1" smtClean="0">
                <a:solidFill>
                  <a:prstClr val="black"/>
                </a:solidFill>
              </a:rPr>
              <a:t>perlukan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01009" y="3216242"/>
            <a:ext cx="290940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a. </a:t>
            </a:r>
            <a:r>
              <a:rPr lang="en-US" sz="1050" dirty="0" err="1" smtClean="0">
                <a:solidFill>
                  <a:prstClr val="black"/>
                </a:solidFill>
              </a:rPr>
              <a:t>Mengubah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i="1" dirty="0">
                <a:solidFill>
                  <a:prstClr val="black"/>
                </a:solidFill>
              </a:rPr>
              <a:t>tweet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menjadi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huruf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kecil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endParaRPr lang="en-US" sz="105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(</a:t>
            </a:r>
            <a:r>
              <a:rPr lang="id-ID" sz="1050" i="1" dirty="0">
                <a:solidFill>
                  <a:prstClr val="black"/>
                </a:solidFill>
              </a:rPr>
              <a:t>toLowerCase</a:t>
            </a:r>
            <a:r>
              <a:rPr lang="en-US" sz="1050" i="1" dirty="0">
                <a:solidFill>
                  <a:prstClr val="black"/>
                </a:solidFill>
              </a:rPr>
              <a:t>).</a:t>
            </a:r>
            <a:endParaRPr lang="en-US" sz="1050" dirty="0">
              <a:solidFill>
                <a:prstClr val="black"/>
              </a:solidFill>
            </a:endParaRPr>
          </a:p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b. </a:t>
            </a:r>
            <a:r>
              <a:rPr lang="en-US" sz="1050" dirty="0" err="1" smtClean="0">
                <a:solidFill>
                  <a:prstClr val="black"/>
                </a:solidFill>
              </a:rPr>
              <a:t>Menghilangkan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i="1" dirty="0">
                <a:solidFill>
                  <a:prstClr val="black"/>
                </a:solidFill>
              </a:rPr>
              <a:t>Mention</a:t>
            </a:r>
            <a:r>
              <a:rPr lang="en-US" sz="1050" dirty="0">
                <a:solidFill>
                  <a:prstClr val="black"/>
                </a:solidFill>
              </a:rPr>
              <a:t> (@</a:t>
            </a:r>
            <a:r>
              <a:rPr lang="en-US" sz="1050" dirty="0" err="1">
                <a:solidFill>
                  <a:prstClr val="black"/>
                </a:solidFill>
              </a:rPr>
              <a:t>xxxx</a:t>
            </a:r>
            <a:r>
              <a:rPr lang="en-US" sz="1050" dirty="0">
                <a:solidFill>
                  <a:prstClr val="black"/>
                </a:solidFill>
              </a:rPr>
              <a:t>).</a:t>
            </a:r>
          </a:p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c. </a:t>
            </a:r>
            <a:r>
              <a:rPr lang="en-US" sz="1050" dirty="0" err="1" smtClean="0">
                <a:solidFill>
                  <a:prstClr val="black"/>
                </a:solidFill>
              </a:rPr>
              <a:t>Menghilangkan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karakter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selain</a:t>
            </a:r>
            <a:r>
              <a:rPr lang="en-US" sz="1050" dirty="0">
                <a:solidFill>
                  <a:prstClr val="black"/>
                </a:solidFill>
              </a:rPr>
              <a:t> [A-Z].</a:t>
            </a:r>
          </a:p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d. </a:t>
            </a:r>
            <a:r>
              <a:rPr lang="en-US" sz="1050" dirty="0" err="1" smtClean="0">
                <a:solidFill>
                  <a:prstClr val="black"/>
                </a:solidFill>
              </a:rPr>
              <a:t>Menghilangkan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url</a:t>
            </a:r>
            <a:r>
              <a:rPr lang="en-US" sz="1050" dirty="0">
                <a:solidFill>
                  <a:prstClr val="black"/>
                </a:solidFill>
              </a:rPr>
              <a:t> (http://bit.ly/mHibqV).</a:t>
            </a:r>
          </a:p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e. </a:t>
            </a:r>
            <a:r>
              <a:rPr lang="en-US" sz="1050" dirty="0" err="1" smtClean="0">
                <a:solidFill>
                  <a:prstClr val="black"/>
                </a:solidFill>
              </a:rPr>
              <a:t>Mengganti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sinonim</a:t>
            </a:r>
            <a:r>
              <a:rPr lang="en-US" sz="1050" dirty="0">
                <a:solidFill>
                  <a:prstClr val="black"/>
                </a:solidFill>
              </a:rPr>
              <a:t> (</a:t>
            </a:r>
            <a:r>
              <a:rPr lang="en-US" sz="1050" dirty="0" err="1">
                <a:solidFill>
                  <a:prstClr val="black"/>
                </a:solidFill>
              </a:rPr>
              <a:t>yg</a:t>
            </a:r>
            <a:r>
              <a:rPr lang="en-US" sz="1050" dirty="0">
                <a:solidFill>
                  <a:prstClr val="black"/>
                </a:solidFill>
              </a:rPr>
              <a:t> = yang, </a:t>
            </a:r>
            <a:r>
              <a:rPr lang="en-US" sz="1050" dirty="0" err="1">
                <a:solidFill>
                  <a:prstClr val="black"/>
                </a:solidFill>
              </a:rPr>
              <a:t>jln</a:t>
            </a:r>
            <a:r>
              <a:rPr lang="en-US" sz="1050" dirty="0">
                <a:solidFill>
                  <a:prstClr val="black"/>
                </a:solidFill>
              </a:rPr>
              <a:t> = </a:t>
            </a:r>
            <a:r>
              <a:rPr lang="en-US" sz="1050" dirty="0" err="1">
                <a:solidFill>
                  <a:prstClr val="black"/>
                </a:solidFill>
              </a:rPr>
              <a:t>jalan</a:t>
            </a:r>
            <a:r>
              <a:rPr lang="en-US" sz="1050" dirty="0">
                <a:solidFill>
                  <a:prstClr val="black"/>
                </a:solidFill>
              </a:rPr>
              <a:t>).</a:t>
            </a:r>
          </a:p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f. </a:t>
            </a:r>
            <a:r>
              <a:rPr lang="en-US" sz="1050" dirty="0" err="1" smtClean="0">
                <a:solidFill>
                  <a:prstClr val="black"/>
                </a:solidFill>
              </a:rPr>
              <a:t>Menghilankan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dirty="0">
                <a:solidFill>
                  <a:prstClr val="black"/>
                </a:solidFill>
              </a:rPr>
              <a:t>kata yang </a:t>
            </a:r>
            <a:r>
              <a:rPr lang="en-US" sz="1050" dirty="0" err="1">
                <a:solidFill>
                  <a:prstClr val="black"/>
                </a:solidFill>
              </a:rPr>
              <a:t>tidak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penting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endParaRPr lang="en-US" sz="105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(</a:t>
            </a:r>
            <a:r>
              <a:rPr lang="en-US" sz="1050" i="1" dirty="0" err="1">
                <a:solidFill>
                  <a:prstClr val="black"/>
                </a:solidFill>
              </a:rPr>
              <a:t>stopword</a:t>
            </a:r>
            <a:r>
              <a:rPr lang="en-US" sz="1050" dirty="0">
                <a:solidFill>
                  <a:prstClr val="black"/>
                </a:solidFill>
              </a:rPr>
              <a:t>).</a:t>
            </a:r>
          </a:p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f. </a:t>
            </a:r>
            <a:r>
              <a:rPr lang="en-US" sz="1050" dirty="0" err="1" smtClean="0">
                <a:solidFill>
                  <a:prstClr val="black"/>
                </a:solidFill>
              </a:rPr>
              <a:t>Melakukan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perbaikan</a:t>
            </a:r>
            <a:r>
              <a:rPr lang="en-US" sz="1050" dirty="0">
                <a:solidFill>
                  <a:prstClr val="black"/>
                </a:solidFill>
              </a:rPr>
              <a:t> data </a:t>
            </a:r>
            <a:r>
              <a:rPr lang="en-US" sz="1050" dirty="0" err="1">
                <a:solidFill>
                  <a:prstClr val="black"/>
                </a:solidFill>
              </a:rPr>
              <a:t>apabila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endParaRPr lang="en-US" sz="105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050" dirty="0" err="1" smtClean="0">
                <a:solidFill>
                  <a:prstClr val="black"/>
                </a:solidFill>
              </a:rPr>
              <a:t>ada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dirty="0">
                <a:solidFill>
                  <a:prstClr val="black"/>
                </a:solidFill>
              </a:rPr>
              <a:t>kata yang </a:t>
            </a:r>
            <a:r>
              <a:rPr lang="en-US" sz="1050" dirty="0" err="1">
                <a:solidFill>
                  <a:prstClr val="black"/>
                </a:solidFill>
              </a:rPr>
              <a:t>diperlukan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tetapi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smtClean="0">
                <a:solidFill>
                  <a:prstClr val="black"/>
                </a:solidFill>
              </a:rPr>
              <a:t>data</a:t>
            </a:r>
          </a:p>
          <a:p>
            <a:pPr defTabSz="457200"/>
            <a:r>
              <a:rPr lang="en-US" sz="1050" dirty="0">
                <a:solidFill>
                  <a:prstClr val="black"/>
                </a:solidFill>
              </a:rPr>
              <a:t>	</a:t>
            </a:r>
            <a:r>
              <a:rPr lang="en-US" sz="1050" dirty="0" smtClean="0">
                <a:solidFill>
                  <a:prstClr val="black"/>
                </a:solidFill>
              </a:rPr>
              <a:t>	</a:t>
            </a:r>
            <a:r>
              <a:rPr lang="en-US" sz="1050" dirty="0" err="1" smtClean="0">
                <a:solidFill>
                  <a:prstClr val="black"/>
                </a:solidFill>
              </a:rPr>
              <a:t>tidak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sesuai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misalkan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err="1">
                <a:solidFill>
                  <a:prstClr val="black"/>
                </a:solidFill>
              </a:rPr>
              <a:t>ada</a:t>
            </a:r>
            <a:r>
              <a:rPr lang="en-US" sz="1050" dirty="0">
                <a:solidFill>
                  <a:prstClr val="black"/>
                </a:solidFill>
              </a:rPr>
              <a:t> </a:t>
            </a:r>
            <a:r>
              <a:rPr lang="en-US" sz="1050" dirty="0" smtClean="0">
                <a:solidFill>
                  <a:prstClr val="black"/>
                </a:solidFill>
              </a:rPr>
              <a:t>		kata “</a:t>
            </a:r>
            <a:r>
              <a:rPr lang="en-US" sz="1050" dirty="0" err="1">
                <a:solidFill>
                  <a:prstClr val="black"/>
                </a:solidFill>
              </a:rPr>
              <a:t>bilaaaaang</a:t>
            </a:r>
            <a:r>
              <a:rPr lang="en-US" sz="1050" dirty="0">
                <a:solidFill>
                  <a:prstClr val="black"/>
                </a:solidFill>
              </a:rPr>
              <a:t>” </a:t>
            </a:r>
            <a:endParaRPr lang="en-US" sz="105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050" dirty="0">
                <a:solidFill>
                  <a:prstClr val="black"/>
                </a:solidFill>
              </a:rPr>
              <a:t>	</a:t>
            </a:r>
            <a:r>
              <a:rPr lang="en-US" sz="1050" dirty="0" smtClean="0">
                <a:solidFill>
                  <a:prstClr val="black"/>
                </a:solidFill>
              </a:rPr>
              <a:t>	</a:t>
            </a:r>
            <a:r>
              <a:rPr lang="en-US" sz="1050" dirty="0" err="1" smtClean="0">
                <a:solidFill>
                  <a:prstClr val="black"/>
                </a:solidFill>
              </a:rPr>
              <a:t>kemudian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dirty="0" err="1" smtClean="0">
                <a:solidFill>
                  <a:prstClr val="black"/>
                </a:solidFill>
              </a:rPr>
              <a:t>diubah</a:t>
            </a:r>
            <a:endParaRPr lang="en-US" sz="105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050" dirty="0" smtClean="0">
                <a:solidFill>
                  <a:prstClr val="black"/>
                </a:solidFill>
              </a:rPr>
              <a:t> 		</a:t>
            </a:r>
            <a:r>
              <a:rPr lang="en-US" sz="1050" dirty="0" err="1" smtClean="0">
                <a:solidFill>
                  <a:prstClr val="black"/>
                </a:solidFill>
              </a:rPr>
              <a:t>menjadi</a:t>
            </a:r>
            <a:r>
              <a:rPr lang="en-US" sz="1050" dirty="0" smtClean="0">
                <a:solidFill>
                  <a:prstClr val="black"/>
                </a:solidFill>
              </a:rPr>
              <a:t> </a:t>
            </a:r>
            <a:r>
              <a:rPr lang="en-US" sz="1050" dirty="0">
                <a:solidFill>
                  <a:prstClr val="black"/>
                </a:solidFill>
              </a:rPr>
              <a:t>“</a:t>
            </a:r>
            <a:r>
              <a:rPr lang="en-US" sz="1050" dirty="0" err="1">
                <a:solidFill>
                  <a:prstClr val="black"/>
                </a:solidFill>
              </a:rPr>
              <a:t>bilang</a:t>
            </a:r>
            <a:r>
              <a:rPr lang="en-US" sz="1050" dirty="0" smtClean="0">
                <a:solidFill>
                  <a:prstClr val="black"/>
                </a:solidFill>
              </a:rPr>
              <a:t>”.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3587" y="4880154"/>
            <a:ext cx="25234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6. Tweet testing yang </a:t>
            </a:r>
            <a:r>
              <a:rPr lang="en-US" sz="1100" dirty="0" err="1" smtClean="0">
                <a:solidFill>
                  <a:prstClr val="black"/>
                </a:solidFill>
              </a:rPr>
              <a:t>sudah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bersih</a:t>
            </a:r>
            <a:endParaRPr lang="en-US" sz="110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Masuk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ke</a:t>
            </a:r>
            <a:r>
              <a:rPr lang="en-US" sz="1100" dirty="0">
                <a:solidFill>
                  <a:prstClr val="black"/>
                </a:solidFill>
              </a:rPr>
              <a:t> </a:t>
            </a:r>
            <a:r>
              <a:rPr lang="en-US" sz="1100" dirty="0" smtClean="0">
                <a:solidFill>
                  <a:prstClr val="black"/>
                </a:solidFill>
              </a:rPr>
              <a:t>proses model </a:t>
            </a:r>
            <a:r>
              <a:rPr lang="en-US" sz="1100" dirty="0" err="1" smtClean="0">
                <a:solidFill>
                  <a:prstClr val="black"/>
                </a:solidFill>
              </a:rPr>
              <a:t>klasifikasi</a:t>
            </a:r>
            <a:endParaRPr lang="en-US" sz="110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Dengan</a:t>
            </a:r>
            <a:r>
              <a:rPr lang="en-US" sz="1100" dirty="0" smtClean="0">
                <a:solidFill>
                  <a:prstClr val="black"/>
                </a:solidFill>
              </a:rPr>
              <a:t> data training yang </a:t>
            </a:r>
            <a:r>
              <a:rPr lang="en-US" sz="1100" dirty="0" err="1" smtClean="0">
                <a:solidFill>
                  <a:prstClr val="black"/>
                </a:solidFill>
              </a:rPr>
              <a:t>sudah</a:t>
            </a:r>
            <a:endParaRPr lang="en-US" sz="110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Di </a:t>
            </a:r>
            <a:r>
              <a:rPr lang="en-US" sz="1100" dirty="0" err="1" smtClean="0">
                <a:solidFill>
                  <a:prstClr val="black"/>
                </a:solidFill>
              </a:rPr>
              <a:t>labelkan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3587" y="6095558"/>
            <a:ext cx="274947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7. Tweet testing </a:t>
            </a:r>
            <a:r>
              <a:rPr lang="en-US" sz="1100" dirty="0" err="1" smtClean="0">
                <a:solidFill>
                  <a:prstClr val="black"/>
                </a:solidFill>
              </a:rPr>
              <a:t>akan</a:t>
            </a:r>
            <a:r>
              <a:rPr lang="en-US" sz="1100" dirty="0" smtClean="0">
                <a:solidFill>
                  <a:prstClr val="black"/>
                </a:solidFill>
              </a:rPr>
              <a:t> di </a:t>
            </a:r>
            <a:r>
              <a:rPr lang="en-US" sz="1100" dirty="0" err="1" smtClean="0">
                <a:solidFill>
                  <a:prstClr val="black"/>
                </a:solidFill>
              </a:rPr>
              <a:t>hitung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setiap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probabilitas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kategori</a:t>
            </a:r>
            <a:r>
              <a:rPr lang="en-US" sz="1100" dirty="0" smtClean="0">
                <a:solidFill>
                  <a:prstClr val="black"/>
                </a:solidFill>
              </a:rPr>
              <a:t>/label </a:t>
            </a:r>
            <a:r>
              <a:rPr lang="en-US" sz="1100" dirty="0" err="1" smtClean="0">
                <a:solidFill>
                  <a:prstClr val="black"/>
                </a:solidFill>
              </a:rPr>
              <a:t>dan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</a:p>
          <a:p>
            <a:pPr defTabSz="457200"/>
            <a:r>
              <a:rPr lang="en-US" sz="1100" dirty="0" err="1" smtClean="0">
                <a:solidFill>
                  <a:prstClr val="black"/>
                </a:solidFill>
              </a:rPr>
              <a:t>Mencari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</a:rPr>
              <a:t>nilai</a:t>
            </a:r>
            <a:r>
              <a:rPr lang="en-US" sz="1100" dirty="0" smtClean="0">
                <a:solidFill>
                  <a:prstClr val="black"/>
                </a:solidFill>
              </a:rPr>
              <a:t> yang </a:t>
            </a:r>
            <a:r>
              <a:rPr lang="en-US" sz="1100" dirty="0" err="1" smtClean="0">
                <a:solidFill>
                  <a:prstClr val="black"/>
                </a:solidFill>
              </a:rPr>
              <a:t>terbesar</a:t>
            </a:r>
            <a:r>
              <a:rPr lang="en-US" sz="1100" dirty="0" smtClean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9932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6" grpId="0"/>
      <p:bldP spid="47" grpId="0"/>
      <p:bldP spid="48" grpId="0"/>
      <p:bldP spid="49" grpId="0"/>
      <p:bldP spid="50" grpId="0"/>
      <p:bldP spid="3" grpId="0"/>
      <p:bldP spid="51" grpId="0"/>
      <p:bldP spid="52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276600" y="822503"/>
          <a:ext cx="8915400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7062"/>
                <a:gridCol w="6349284"/>
                <a:gridCol w="19790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</a:t>
                      </a:r>
                      <a:r>
                        <a:rPr lang="en-US" baseline="0" dirty="0" smtClean="0"/>
                        <a:t> Training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i="1" baseline="0" dirty="0" err="1" smtClean="0"/>
                        <a:t>dipreprocessing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i="1" baseline="0" dirty="0" smtClean="0"/>
                        <a:t>stemming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Label/</a:t>
                      </a:r>
                      <a:r>
                        <a:rPr lang="en-US" dirty="0" err="1" smtClean="0"/>
                        <a:t>kategori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pansus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lahan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dprd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kordias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jokowi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Berita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cinta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tetap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stabil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yuk game online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nutrilite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tree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Teknologi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urusin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bandung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ikutn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diberesin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Musik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 save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15132" y="192579"/>
            <a:ext cx="4670025" cy="6299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Ilustrasi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Proses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perhitungan</a:t>
            </a:r>
            <a:endParaRPr lang="en-US" b="1" dirty="0">
              <a:solidFill>
                <a:srgbClr val="31B4E6">
                  <a:lumMod val="7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𝑀𝐴𝑃</m:t>
                          </m:r>
                        </m:sub>
                      </m:sSub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Pre>
                        <m:sPre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𝑉𝑗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𝑎𝑟𝑔𝑚𝑎𝑥</m:t>
                          </m:r>
                        </m:sup>
                        <m:e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∏"/>
                              <m:limLoc m:val="subSup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sPre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5006933" y="3312321"/>
          <a:ext cx="6956467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4706"/>
                <a:gridCol w="64417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 </a:t>
                      </a:r>
                      <a:r>
                        <a:rPr lang="en-US" dirty="0" err="1" smtClean="0"/>
                        <a:t>Baru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Uji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dipreprocessing</a:t>
                      </a:r>
                      <a:r>
                        <a:rPr lang="en-US" baseline="0" dirty="0" smtClean="0"/>
                        <a:t> &amp;stemming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fans apple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594689" y="1434704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89" y="1434704"/>
                <a:ext cx="1671290" cy="71699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92541" y="4706024"/>
            <a:ext cx="3491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1. </a:t>
            </a:r>
            <a:r>
              <a:rPr lang="en-US" dirty="0" err="1" smtClean="0">
                <a:solidFill>
                  <a:prstClr val="black"/>
                </a:solidFill>
              </a:rPr>
              <a:t>Mencari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Probabilitas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Setiap</a:t>
            </a:r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Kategori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15154" y="119582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Berita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15154" y="156738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Olahraga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15154" y="1938939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Teknologi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15155" y="231212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Musik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930892" y="4713742"/>
                <a:ext cx="2651402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𝐵𝑒𝑟𝑖𝑡𝑎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892" y="4713742"/>
                <a:ext cx="2651402" cy="61279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8582294" y="4739559"/>
                <a:ext cx="2651402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𝑂𝑙𝑎h𝑟𝑎𝑔𝑎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=0.4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2294" y="4739559"/>
                <a:ext cx="2651402" cy="61279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5930892" y="5558165"/>
                <a:ext cx="2651402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𝑇𝑒𝑘𝑛𝑜𝑙𝑜𝑔𝑖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892" y="5558165"/>
                <a:ext cx="2651402" cy="61279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8582294" y="5583982"/>
                <a:ext cx="2651402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𝑀𝑢𝑠𝑖𝑘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2294" y="5583982"/>
                <a:ext cx="2651402" cy="61279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2414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29167E-6 -2.59259E-6 L 0.29153 0.4585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70" y="2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59259E-6 L -0.31757 0.5321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85" y="2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500"/>
                            </p:stCondLst>
                            <p:childTnLst>
                              <p:par>
                                <p:cTn id="7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-0.11198 0.4761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99" y="2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500"/>
                            </p:stCondLst>
                            <p:childTnLst>
                              <p:par>
                                <p:cTn id="7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000"/>
                            </p:stCondLst>
                            <p:childTnLst>
                              <p:par>
                                <p:cTn id="7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7.40741E-7 L -0.33411 0.5513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6" y="2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0"/>
                            </p:stCondLst>
                            <p:childTnLst>
                              <p:par>
                                <p:cTn id="8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500"/>
                            </p:stCondLst>
                            <p:childTnLst>
                              <p:par>
                                <p:cTn id="8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-0.09661 0.49514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31" y="2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8500"/>
                            </p:stCondLst>
                            <p:childTnLst>
                              <p:par>
                                <p:cTn id="9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0" grpId="1"/>
      <p:bldP spid="3" grpId="0"/>
      <p:bldP spid="12" grpId="0"/>
      <p:bldP spid="12" grpId="1"/>
      <p:bldP spid="12" grpId="2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5" grpId="2"/>
      <p:bldP spid="16" grpId="0"/>
      <p:bldP spid="17" grpId="0"/>
      <p:bldP spid="18" grpId="0"/>
      <p:bldP spid="1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276600" y="822503"/>
          <a:ext cx="8915400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7062"/>
                <a:gridCol w="6349284"/>
                <a:gridCol w="19790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</a:t>
                      </a:r>
                      <a:r>
                        <a:rPr lang="en-US" baseline="0" dirty="0" smtClean="0"/>
                        <a:t> Training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i="1" baseline="0" dirty="0" err="1" smtClean="0"/>
                        <a:t>dipreprocessing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i="1" baseline="0" dirty="0" smtClean="0"/>
                        <a:t>stemming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Label/</a:t>
                      </a:r>
                      <a:r>
                        <a:rPr lang="en-US" dirty="0" err="1" smtClean="0"/>
                        <a:t>kategori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pansus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lahan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dprd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kordias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jokowi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Berita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cinta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tetap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stabil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yuk game online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nutrilite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tree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Teknologi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urusin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bandung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ikutn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diberesin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Musik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 save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15132" y="192579"/>
            <a:ext cx="4670025" cy="6299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Ilustrasi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Proses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perhitungan</a:t>
            </a:r>
            <a:endParaRPr lang="en-US" b="1" dirty="0">
              <a:solidFill>
                <a:srgbClr val="31B4E6">
                  <a:lumMod val="7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𝑀𝐴𝑃</m:t>
                          </m:r>
                        </m:sub>
                      </m:sSub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Pre>
                        <m:sPre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𝑉𝑗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𝑎𝑟𝑔𝑚𝑎𝑥</m:t>
                          </m:r>
                        </m:sup>
                        <m:e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∏"/>
                              <m:limLoc m:val="subSup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sPre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5006933" y="3312321"/>
          <a:ext cx="6956467" cy="84755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4706"/>
                <a:gridCol w="64417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 </a:t>
                      </a:r>
                      <a:r>
                        <a:rPr lang="en-US" dirty="0" err="1" smtClean="0"/>
                        <a:t>Baru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Uji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dipreprocessing</a:t>
                      </a:r>
                      <a:r>
                        <a:rPr lang="en-US" baseline="0" dirty="0" smtClean="0"/>
                        <a:t> &amp;stemming</a:t>
                      </a:r>
                      <a:endParaRPr lang="en-US" dirty="0"/>
                    </a:p>
                  </a:txBody>
                  <a:tcPr/>
                </a:tc>
              </a:tr>
              <a:tr h="476715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fans apple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594689" y="1434704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89" y="1434704"/>
                <a:ext cx="1671290" cy="71699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92541" y="4706024"/>
            <a:ext cx="3417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2. </a:t>
            </a:r>
            <a:r>
              <a:rPr lang="en-US" dirty="0" err="1" smtClean="0">
                <a:solidFill>
                  <a:prstClr val="black"/>
                </a:solidFill>
              </a:rPr>
              <a:t>Mencari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nilai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probabilitas</a:t>
            </a:r>
            <a:endParaRPr lang="en-US" dirty="0" smtClean="0">
              <a:solidFill>
                <a:prstClr val="black"/>
              </a:solidFill>
            </a:endParaRPr>
          </a:p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Setiap</a:t>
            </a:r>
            <a:r>
              <a:rPr lang="en-US" dirty="0" smtClean="0">
                <a:solidFill>
                  <a:prstClr val="black"/>
                </a:solidFill>
              </a:rPr>
              <a:t> kata </a:t>
            </a:r>
            <a:r>
              <a:rPr lang="en-US" dirty="0" err="1" smtClean="0">
                <a:solidFill>
                  <a:prstClr val="black"/>
                </a:solidFill>
              </a:rPr>
              <a:t>uji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pada</a:t>
            </a:r>
            <a:r>
              <a:rPr lang="en-US" dirty="0" smtClean="0">
                <a:solidFill>
                  <a:prstClr val="black"/>
                </a:solidFill>
              </a:rPr>
              <a:t> training.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15154" y="119582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Berita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15154" y="156738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Olahraga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15154" y="1925492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Teknologi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15155" y="231212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Musik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930892" y="4713742"/>
                <a:ext cx="2651402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𝐵𝑒𝑟𝑖𝑡𝑎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892" y="4713742"/>
                <a:ext cx="2651402" cy="61279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8582294" y="4739559"/>
                <a:ext cx="2651402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𝑂𝑙𝑎h𝑟𝑎𝑔𝑎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=0.4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2294" y="4739559"/>
                <a:ext cx="2651402" cy="61279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5930892" y="5558165"/>
                <a:ext cx="2651402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𝑇𝑒𝑘𝑛𝑜𝑙𝑜𝑔𝑖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892" y="5558165"/>
                <a:ext cx="2651402" cy="61279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8582294" y="5583982"/>
                <a:ext cx="2651402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𝑀𝑢𝑠𝑖𝑘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2294" y="5583982"/>
                <a:ext cx="2651402" cy="61279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573163" y="2375133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63" y="2375133"/>
                <a:ext cx="2614177" cy="77027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3978200" y="4575394"/>
                <a:ext cx="4225387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𝑖𝑝h𝑜𝑛𝑒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𝐵𝑒𝑟𝑖𝑡𝑎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=0,02941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200" y="4575394"/>
                <a:ext cx="4225387" cy="61734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4009577" y="5373250"/>
                <a:ext cx="3996800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𝑖𝑚𝑝𝑖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𝐵𝑒𝑟𝑖𝑡𝑎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=0,02941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9577" y="5373250"/>
                <a:ext cx="3996800" cy="61734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/>
              <p:cNvSpPr/>
              <p:nvPr/>
            </p:nvSpPr>
            <p:spPr>
              <a:xfrm>
                <a:off x="8180207" y="4569548"/>
                <a:ext cx="4019883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𝑓𝑎𝑛𝑠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𝐵𝑒𝑟𝑖𝑡𝑎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=0,02941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0207" y="4569548"/>
                <a:ext cx="4019883" cy="617348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/>
              <p:cNvSpPr/>
              <p:nvPr/>
            </p:nvSpPr>
            <p:spPr>
              <a:xfrm>
                <a:off x="8180207" y="5333311"/>
                <a:ext cx="4095545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𝑎𝑝𝑝𝑙𝑒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𝐵𝑒𝑟𝑖𝑡𝑎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=0,02941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0207" y="5333311"/>
                <a:ext cx="4095545" cy="617348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522106" y="3681979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iphone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65058" y="3680726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impi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90949" y="367857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fans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03951" y="3676431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apple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15154" y="119582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Berita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215154" y="119582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Berita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15154" y="119582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Berita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644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06549 0.458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8" y="2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59259E-6 L -0.41862 0.5145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37" y="2571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10287 0.1479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43" y="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59259E-6 L -0.43606 0.6303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10" y="3150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59259E-6 L -0.16849 0.2659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4" y="1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50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13997 0.1504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92" y="75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59259E-6 L -0.09296 0.511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48" y="2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08359 0.2645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0" y="1321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59259E-6 L -0.07851 0.6266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2" y="3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6" grpId="0"/>
      <p:bldP spid="6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30" grpId="0"/>
      <p:bldP spid="30" grpId="1"/>
      <p:bldP spid="31" grpId="0"/>
      <p:bldP spid="31" grpId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276600" y="822503"/>
          <a:ext cx="8915400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7062"/>
                <a:gridCol w="6349284"/>
                <a:gridCol w="19790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</a:t>
                      </a:r>
                      <a:r>
                        <a:rPr lang="en-US" baseline="0" dirty="0" smtClean="0"/>
                        <a:t> Training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i="1" baseline="0" dirty="0" err="1" smtClean="0"/>
                        <a:t>dipreprocessing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i="1" baseline="0" dirty="0" smtClean="0"/>
                        <a:t>stemming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Label/</a:t>
                      </a:r>
                      <a:r>
                        <a:rPr lang="en-US" dirty="0" err="1" smtClean="0"/>
                        <a:t>kategori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pansus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lahan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dprd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kordias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jokowi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Berita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cinta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tetap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stabil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yuk game online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nutrilite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tree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Teknologi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urusin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bandung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ikutn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diberesin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Musik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 save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15132" y="192579"/>
            <a:ext cx="4670025" cy="6299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Ilustrasi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Proses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perhitungan</a:t>
            </a:r>
            <a:endParaRPr lang="en-US" b="1" dirty="0">
              <a:solidFill>
                <a:srgbClr val="31B4E6">
                  <a:lumMod val="7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𝑀𝐴𝑃</m:t>
                          </m:r>
                        </m:sub>
                      </m:sSub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Pre>
                        <m:sPre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𝑉𝑗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𝑎𝑟𝑔𝑚𝑎𝑥</m:t>
                          </m:r>
                        </m:sup>
                        <m:e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∏"/>
                              <m:limLoc m:val="subSup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sPre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5006933" y="3312321"/>
          <a:ext cx="6956467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4706"/>
                <a:gridCol w="64417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 </a:t>
                      </a:r>
                      <a:r>
                        <a:rPr lang="en-US" dirty="0" err="1" smtClean="0"/>
                        <a:t>Baru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Uji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dipreprocessing</a:t>
                      </a:r>
                      <a:r>
                        <a:rPr lang="en-US" baseline="0" dirty="0" smtClean="0"/>
                        <a:t> &amp;stemming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fans apple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594689" y="1422004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89" y="1422004"/>
                <a:ext cx="1671290" cy="71699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0215154" y="119582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Berita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15154" y="156738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Olahraga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15154" y="1938939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Teknologi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15155" y="231212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Musik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573163" y="2375133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63" y="2375133"/>
                <a:ext cx="2614177" cy="7702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3739667" y="4575394"/>
                <a:ext cx="4419351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𝑖𝑝h𝑜𝑛𝑒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𝑂𝑙𝑎h𝑟𝑎𝑔𝑎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13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=0,025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667" y="4575394"/>
                <a:ext cx="4419351" cy="61734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3744536" y="5333492"/>
                <a:ext cx="4190763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𝑖𝑚𝑝𝑖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𝑂𝑙𝑎h𝑟𝑎𝑔𝑎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13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=0,025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536" y="5333492"/>
                <a:ext cx="4190763" cy="61734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/>
              <p:cNvSpPr/>
              <p:nvPr/>
            </p:nvSpPr>
            <p:spPr>
              <a:xfrm>
                <a:off x="7986714" y="4579421"/>
                <a:ext cx="4213846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𝑓𝑎𝑛𝑠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𝑂𝑙𝑎h𝑟𝑎𝑔𝑎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13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=0,025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714" y="4579421"/>
                <a:ext cx="4213846" cy="61734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/>
              <p:cNvSpPr/>
              <p:nvPr/>
            </p:nvSpPr>
            <p:spPr>
              <a:xfrm>
                <a:off x="7937558" y="5310914"/>
                <a:ext cx="4289508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𝑎𝑝𝑝𝑙𝑒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𝑂𝑙𝑎h𝑟𝑎𝑔𝑎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13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=0,025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558" y="5310914"/>
                <a:ext cx="4289508" cy="61734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92541" y="4706024"/>
            <a:ext cx="3417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2. </a:t>
            </a:r>
            <a:r>
              <a:rPr lang="en-US" dirty="0" err="1" smtClean="0">
                <a:solidFill>
                  <a:prstClr val="black"/>
                </a:solidFill>
              </a:rPr>
              <a:t>Mencari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nilai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probabilitas</a:t>
            </a:r>
            <a:endParaRPr lang="en-US" dirty="0" smtClean="0">
              <a:solidFill>
                <a:prstClr val="black"/>
              </a:solidFill>
            </a:endParaRPr>
          </a:p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Setiap</a:t>
            </a:r>
            <a:r>
              <a:rPr lang="en-US" dirty="0" smtClean="0">
                <a:solidFill>
                  <a:prstClr val="black"/>
                </a:solidFill>
              </a:rPr>
              <a:t> kata </a:t>
            </a:r>
            <a:r>
              <a:rPr lang="en-US" dirty="0" err="1" smtClean="0">
                <a:solidFill>
                  <a:prstClr val="black"/>
                </a:solidFill>
              </a:rPr>
              <a:t>uji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pada</a:t>
            </a:r>
            <a:r>
              <a:rPr lang="en-US" dirty="0" smtClean="0">
                <a:solidFill>
                  <a:prstClr val="black"/>
                </a:solidFill>
              </a:rPr>
              <a:t> training.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/>
              <p:cNvSpPr/>
              <p:nvPr/>
            </p:nvSpPr>
            <p:spPr>
              <a:xfrm>
                <a:off x="924343" y="5482217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343" y="5482217"/>
                <a:ext cx="2614177" cy="77027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0215154" y="156738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Olahraga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15154" y="156738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Olahraga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15154" y="156738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Olahraga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22106" y="3681979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iphone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65058" y="3680726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impi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90949" y="367857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fans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03951" y="3676431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apple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017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-0.44088 0.463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44" y="2317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12682 0.1474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41" y="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59259E-6 L -0.18386 0.260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93" y="1300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-0.45859 0.5687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30" y="2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-0.1151 0.4557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55" y="2277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11015 0.1497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-0.10651 0.566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6" y="2833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05963 0.2592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21" grpId="0"/>
      <p:bldP spid="22" grpId="0"/>
      <p:bldP spid="23" grpId="0"/>
      <p:bldP spid="24" grpId="0"/>
      <p:bldP spid="25" grpId="0"/>
      <p:bldP spid="25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276600" y="822503"/>
          <a:ext cx="8915400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7062"/>
                <a:gridCol w="6349284"/>
                <a:gridCol w="19790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</a:t>
                      </a:r>
                      <a:r>
                        <a:rPr lang="en-US" baseline="0" dirty="0" smtClean="0"/>
                        <a:t> Training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i="1" baseline="0" dirty="0" err="1" smtClean="0"/>
                        <a:t>dipreprocessing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i="1" baseline="0" dirty="0" smtClean="0"/>
                        <a:t>stemming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Label/</a:t>
                      </a:r>
                      <a:r>
                        <a:rPr lang="en-US" dirty="0" err="1" smtClean="0"/>
                        <a:t>kategori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pansus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lahan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dprd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kordias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jokowi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Berita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cinta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tetap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stabil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yuk game online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nutrilite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tree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Teknologi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urusin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bandung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ikutn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diberesin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Musik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 save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15132" y="192579"/>
            <a:ext cx="4670025" cy="6299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Ilustrasi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Proses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perhitungan</a:t>
            </a:r>
            <a:endParaRPr lang="en-US" b="1" dirty="0">
              <a:solidFill>
                <a:srgbClr val="31B4E6">
                  <a:lumMod val="7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𝑀𝐴𝑃</m:t>
                          </m:r>
                        </m:sub>
                      </m:sSub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Pre>
                        <m:sPre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𝑉𝑗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𝑎𝑟𝑔𝑚𝑎𝑥</m:t>
                          </m:r>
                        </m:sup>
                        <m:e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∏"/>
                              <m:limLoc m:val="subSup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sPre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5006933" y="3312321"/>
          <a:ext cx="6956467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4706"/>
                <a:gridCol w="64417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 </a:t>
                      </a:r>
                      <a:r>
                        <a:rPr lang="en-US" dirty="0" err="1" smtClean="0"/>
                        <a:t>Baru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Uji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dipreprocessing</a:t>
                      </a:r>
                      <a:r>
                        <a:rPr lang="en-US" baseline="0" dirty="0" smtClean="0"/>
                        <a:t> &amp;stemming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fans apple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594689" y="1434704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89" y="1434704"/>
                <a:ext cx="1671290" cy="71699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0215154" y="119582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Berita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15154" y="156738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Olahraga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15154" y="1938939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Teknologi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15155" y="231212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Musik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573163" y="2387833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63" y="2387833"/>
                <a:ext cx="2614177" cy="7702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3595014" y="4575394"/>
                <a:ext cx="4603761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𝑖𝑝h𝑜𝑛𝑒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𝑇𝑒𝑘𝑛𝑜𝑙𝑜𝑔𝑖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=0,05882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014" y="4575394"/>
                <a:ext cx="4603761" cy="61734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3744536" y="5333492"/>
                <a:ext cx="4375172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𝑖𝑚𝑝𝑖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𝑇𝑒𝑘𝑛𝑜𝑙𝑜𝑔𝑖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=0,02941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536" y="5333492"/>
                <a:ext cx="4375172" cy="61734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/>
              <p:cNvSpPr/>
              <p:nvPr/>
            </p:nvSpPr>
            <p:spPr>
              <a:xfrm>
                <a:off x="7948077" y="4579421"/>
                <a:ext cx="4398255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𝑓𝑎𝑛𝑠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𝑇𝑒𝑘𝑛𝑜𝑙𝑜𝑔𝑖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0,0294</m:t>
                      </m:r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077" y="4579421"/>
                <a:ext cx="4398255" cy="61734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/>
              <p:cNvSpPr/>
              <p:nvPr/>
            </p:nvSpPr>
            <p:spPr>
              <a:xfrm>
                <a:off x="7886042" y="5310914"/>
                <a:ext cx="4473917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𝑎𝑝𝑝𝑙𝑒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𝑇𝑒𝑘𝑛𝑜𝑙𝑜𝑔𝑖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0,0294</m:t>
                      </m:r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6042" y="5310914"/>
                <a:ext cx="4473917" cy="61734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92541" y="4706024"/>
            <a:ext cx="3417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2. </a:t>
            </a:r>
            <a:r>
              <a:rPr lang="en-US" dirty="0" err="1" smtClean="0">
                <a:solidFill>
                  <a:prstClr val="black"/>
                </a:solidFill>
              </a:rPr>
              <a:t>Mencari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nilai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probabilitas</a:t>
            </a:r>
            <a:endParaRPr lang="en-US" dirty="0" smtClean="0">
              <a:solidFill>
                <a:prstClr val="black"/>
              </a:solidFill>
            </a:endParaRPr>
          </a:p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Setiap</a:t>
            </a:r>
            <a:r>
              <a:rPr lang="en-US" dirty="0" smtClean="0">
                <a:solidFill>
                  <a:prstClr val="black"/>
                </a:solidFill>
              </a:rPr>
              <a:t> kata </a:t>
            </a:r>
            <a:r>
              <a:rPr lang="en-US" dirty="0" err="1" smtClean="0">
                <a:solidFill>
                  <a:prstClr val="black"/>
                </a:solidFill>
              </a:rPr>
              <a:t>uji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pada</a:t>
            </a:r>
            <a:r>
              <a:rPr lang="en-US" dirty="0" smtClean="0">
                <a:solidFill>
                  <a:prstClr val="black"/>
                </a:solidFill>
              </a:rPr>
              <a:t> training.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/>
              <p:cNvSpPr/>
              <p:nvPr/>
            </p:nvSpPr>
            <p:spPr>
              <a:xfrm>
                <a:off x="924343" y="5482217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343" y="5482217"/>
                <a:ext cx="2614177" cy="77027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0215154" y="1938939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Teknologi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15154" y="1938939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Teknologi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18604" y="1935118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Teknologi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22106" y="3681979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iphone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65058" y="3680726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impi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90949" y="367857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fans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03951" y="3676431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apple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24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7.40741E-7 L -0.447 0.4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57" y="200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12682 0.1474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41" y="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59259E-6 L -0.18386 0.260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93" y="1300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7.40741E-7 L -0.45677 0.5164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39" y="2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7.40741E-7 L -0.11367 0.4071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2034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11015 0.1497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22222E-6 L -0.11419 0.5131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16" y="2564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05963 0.2592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21" grpId="0"/>
      <p:bldP spid="22" grpId="0"/>
      <p:bldP spid="23" grpId="0"/>
      <p:bldP spid="24" grpId="0"/>
      <p:bldP spid="25" grpId="0"/>
      <p:bldP spid="25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276600" y="822503"/>
          <a:ext cx="8915400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7062"/>
                <a:gridCol w="6349284"/>
                <a:gridCol w="19790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</a:t>
                      </a:r>
                      <a:r>
                        <a:rPr lang="en-US" baseline="0" dirty="0" smtClean="0"/>
                        <a:t> Training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i="1" baseline="0" dirty="0" err="1" smtClean="0"/>
                        <a:t>dipreprocessing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i="1" baseline="0" dirty="0" smtClean="0"/>
                        <a:t>stemming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Label/</a:t>
                      </a:r>
                      <a:r>
                        <a:rPr lang="en-US" dirty="0" err="1" smtClean="0"/>
                        <a:t>kategori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pansus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lahan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dprd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kordias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jokowi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Berita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cinta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tetap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stabil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persija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yuk game online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nutrilite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tree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Teknologi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urusin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bandung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ikutn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diberesin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Musik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kangen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 save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Olahraga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15132" y="192579"/>
            <a:ext cx="4670025" cy="6299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Ilustrasi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Proses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perhitungan</a:t>
            </a:r>
            <a:endParaRPr lang="en-US" b="1" dirty="0">
              <a:solidFill>
                <a:srgbClr val="31B4E6">
                  <a:lumMod val="7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2379126"/>
                <a:ext cx="2614177" cy="7702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𝑀𝐴𝑃</m:t>
                          </m:r>
                        </m:sub>
                      </m:sSub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Pre>
                        <m:sPre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𝑉𝑗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𝑎𝑟𝑔𝑚𝑎𝑥</m:t>
                          </m:r>
                        </m:sup>
                        <m:e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∏"/>
                              <m:limLoc m:val="subSup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US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sPre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9" y="3403761"/>
                <a:ext cx="3884012" cy="63523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5006933" y="3312321"/>
          <a:ext cx="6956467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4706"/>
                <a:gridCol w="64417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Tweet </a:t>
                      </a:r>
                      <a:r>
                        <a:rPr lang="en-US" dirty="0" err="1" smtClean="0"/>
                        <a:t>Baru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Uji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sudah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dipreprocessing</a:t>
                      </a:r>
                      <a:r>
                        <a:rPr lang="en-US" baseline="0" dirty="0" smtClean="0"/>
                        <a:t> &amp;stemming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iphone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fans apple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41" y="1432740"/>
                <a:ext cx="1671290" cy="71699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594689" y="1434704"/>
                <a:ext cx="1671290" cy="716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89" y="1434704"/>
                <a:ext cx="1671290" cy="71699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0215154" y="119582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Berita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15154" y="156738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Olahraga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15154" y="1938939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Teknologi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15155" y="231212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Musik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573163" y="2387833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63" y="2387833"/>
                <a:ext cx="2614177" cy="7702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3739667" y="4575394"/>
                <a:ext cx="4196020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𝑖𝑝h𝑜𝑛𝑒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𝑀𝑢𝑠𝑖𝑘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=0,03030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667" y="4575394"/>
                <a:ext cx="4196020" cy="61734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3744536" y="5333492"/>
                <a:ext cx="3967433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𝑖𝑚𝑝𝑖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𝑀𝑢𝑠𝑖𝑘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0,03030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536" y="5333492"/>
                <a:ext cx="3967433" cy="61734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/>
              <p:cNvSpPr/>
              <p:nvPr/>
            </p:nvSpPr>
            <p:spPr>
              <a:xfrm>
                <a:off x="7986714" y="4579421"/>
                <a:ext cx="3990516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𝑓𝑎𝑛𝑠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𝑀𝑢𝑠𝑖𝑘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0,03030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714" y="4579421"/>
                <a:ext cx="3990516" cy="61734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/>
              <p:cNvSpPr/>
              <p:nvPr/>
            </p:nvSpPr>
            <p:spPr>
              <a:xfrm>
                <a:off x="7937558" y="5310914"/>
                <a:ext cx="4066178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𝑎𝑝𝑝𝑙𝑒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 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𝑀𝑢𝑠𝑖𝑘</m:t>
                          </m:r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0,03030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558" y="5310914"/>
                <a:ext cx="4066178" cy="61734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92541" y="4706024"/>
            <a:ext cx="3417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2. </a:t>
            </a:r>
            <a:r>
              <a:rPr lang="en-US" dirty="0" err="1" smtClean="0">
                <a:solidFill>
                  <a:prstClr val="black"/>
                </a:solidFill>
              </a:rPr>
              <a:t>Mencari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nilai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probabilitas</a:t>
            </a:r>
            <a:endParaRPr lang="en-US" dirty="0" smtClean="0">
              <a:solidFill>
                <a:prstClr val="black"/>
              </a:solidFill>
            </a:endParaRPr>
          </a:p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Setiap</a:t>
            </a:r>
            <a:r>
              <a:rPr lang="en-US" dirty="0" smtClean="0">
                <a:solidFill>
                  <a:prstClr val="black"/>
                </a:solidFill>
              </a:rPr>
              <a:t> kata </a:t>
            </a:r>
            <a:r>
              <a:rPr lang="en-US" dirty="0" err="1" smtClean="0">
                <a:solidFill>
                  <a:prstClr val="black"/>
                </a:solidFill>
              </a:rPr>
              <a:t>uji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pada</a:t>
            </a:r>
            <a:r>
              <a:rPr lang="en-US" dirty="0" smtClean="0">
                <a:solidFill>
                  <a:prstClr val="black"/>
                </a:solidFill>
              </a:rPr>
              <a:t> training.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/>
              <p:cNvSpPr/>
              <p:nvPr/>
            </p:nvSpPr>
            <p:spPr>
              <a:xfrm>
                <a:off x="924343" y="5482217"/>
                <a:ext cx="2614177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+|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343" y="5482217"/>
                <a:ext cx="2614177" cy="77027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0215155" y="229942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Musik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15155" y="231212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Musik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15155" y="231212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Musik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22106" y="3681979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iphone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65058" y="3680726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 smtClean="0">
                <a:solidFill>
                  <a:prstClr val="black"/>
                </a:solidFill>
              </a:rPr>
              <a:t>impi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90949" y="367857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fans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03951" y="3676431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apple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95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-0.44414 0.347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14" y="1736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12682 0.1474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41" y="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96296E-6 L -0.46133 0.463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73" y="2319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59259E-6 L -0.18386 0.2604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93" y="1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-0.10976 0.3564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95" y="1782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11015 0.1497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50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-0.1056 0.4583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86" y="2291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05963 0.2592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50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1" grpId="0"/>
      <p:bldP spid="22" grpId="0"/>
      <p:bldP spid="23" grpId="0"/>
      <p:bldP spid="24" grpId="0"/>
      <p:bldP spid="25" grpId="0"/>
      <p:bldP spid="25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545466" y="913795"/>
              <a:ext cx="10560675" cy="5758382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287887"/>
                    <a:gridCol w="1468191"/>
                    <a:gridCol w="2897746"/>
                    <a:gridCol w="2415013"/>
                    <a:gridCol w="2491838"/>
                  </a:tblGrid>
                  <a:tr h="5825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Kategori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"/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sz="1600" i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latin typeface="Cambria Math" panose="02040503050406030204" pitchFamily="18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num>
                                  <m:den>
                                    <m: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0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+|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  <m: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en-US" b="0" i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b="0" i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en-US" b="0" i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100" b="0" i="1">
                                        <a:latin typeface="Cambria Math" panose="02040503050406030204" pitchFamily="18" charset="0"/>
                                      </a:rPr>
                                      <m:t>𝑀𝐴𝑃</m:t>
                                    </m:r>
                                  </m:sub>
                                </m:sSub>
                                <m:r>
                                  <a:rPr lang="en-US" sz="1100" b="0" i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Pre>
                                  <m:sPrePr>
                                    <m:ctrlPr>
                                      <a:rPr lang="en-US" sz="1100" i="1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en-US" sz="1100" b="0" i="1">
                                        <a:latin typeface="Cambria Math" panose="02040503050406030204" pitchFamily="18" charset="0"/>
                                      </a:rPr>
                                      <m:t>𝑉𝑗</m:t>
                                    </m:r>
                                    <m:r>
                                      <a:rPr lang="en-US" sz="1100" b="0" i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100" b="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r>
                                      <a:rPr lang="en-US" sz="1100" b="0" i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100" b="0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sub>
                                  <m:sup>
                                    <m:r>
                                      <a:rPr lang="en-US" sz="1100" b="0" i="1">
                                        <a:latin typeface="Cambria Math" panose="02040503050406030204" pitchFamily="18" charset="0"/>
                                      </a:rPr>
                                      <m:t>𝑎𝑟𝑔𝑚𝑎𝑥</m:t>
                                    </m:r>
                                  </m:sup>
                                  <m:e>
                                    <m:r>
                                      <a:rPr lang="en-US" sz="1100" b="0" i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nary>
                                      <m:naryPr>
                                        <m:chr m:val="∏"/>
                                        <m:limLoc m:val="subSup"/>
                                        <m:ctrlPr>
                                          <a:rPr lang="en-US" sz="11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a:rPr lang="en-US" sz="1100" b="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1100" b="0" i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en-US" sz="1100" b="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d>
                                          <m:dPr>
                                            <m:begChr m:val=""/>
                                            <m:ctrlPr>
                                              <a:rPr lang="en-US" sz="11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100" b="0" i="1">
                                                <a:latin typeface="Cambria Math" panose="02040503050406030204" pitchFamily="18" charset="0"/>
                                              </a:rPr>
                                              <m:t>𝑃</m:t>
                                            </m:r>
                                            <m:r>
                                              <a:rPr lang="en-US" sz="1100" b="0" i="0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1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100" b="0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100" b="0" i="0">
                                                <a:latin typeface="Cambria Math" panose="02040503050406030204" pitchFamily="18" charset="0"/>
                                              </a:rPr>
                                              <m:t>|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1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100" b="0" i="1">
                                                    <a:latin typeface="Cambria Math" panose="02040503050406030204" pitchFamily="18" charset="0"/>
                                                  </a:rPr>
                                                  <m:t>𝑉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>
                                                    <a:latin typeface="Cambria Math" panose="02040503050406030204" pitchFamily="18" charset="0"/>
                                                  </a:rPr>
                                                  <m:t>𝑗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100" b="0" i="0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  <m:r>
                                              <a:rPr lang="en-US" sz="1100" b="0" i="1">
                                                <a:latin typeface="Cambria Math" panose="02040503050406030204" pitchFamily="18" charset="0"/>
                                              </a:rPr>
                                              <m:t>𝑃</m:t>
                                            </m:r>
                                            <m:r>
                                              <a:rPr lang="en-US" sz="1100" b="0" i="0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1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100" b="0" i="1">
                                                    <a:latin typeface="Cambria Math" panose="02040503050406030204" pitchFamily="18" charset="0"/>
                                                  </a:rPr>
                                                  <m:t>𝑉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>
                                                    <a:latin typeface="Cambria Math" panose="02040503050406030204" pitchFamily="18" charset="0"/>
                                                  </a:rPr>
                                                  <m:t>𝑗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nary>
                                  </m:e>
                                </m:sPre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</a:tr>
                  <a:tr h="334489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Berita</a:t>
                          </a:r>
                          <a:endParaRPr lang="en-US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𝑖𝑝h𝑜𝑛𝑒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𝐵𝑒𝑟𝑖𝑡𝑎</m:t>
                                    </m:r>
                                  </m:e>
                                </m:d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=0,02941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0.02941*0.02941*0.02941*0.02941*0.2 = </a:t>
                          </a:r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0.000000149627043138722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 rowSpan="16"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baseline="0" dirty="0" smtClean="0">
                              <a:solidFill>
                                <a:srgbClr val="FF0000"/>
                              </a:solidFill>
                            </a:rPr>
                            <a:t>0.000000299254086277444</a:t>
                          </a:r>
                          <a:endParaRPr lang="en-US" b="1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34489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𝑖𝑚𝑝𝑖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𝐵𝑒𝑟𝑖𝑡𝑎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0,02941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34489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𝑓𝑎𝑛𝑠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𝐵𝑒𝑟𝑖𝑡𝑎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0,02941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34489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𝑎𝑝𝑝𝑙𝑒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𝐵𝑒𝑟𝑖𝑡𝑎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0,02941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9307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Teknologi</a:t>
                          </a:r>
                          <a:endParaRPr lang="en-US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𝑖𝑝h𝑜𝑛𝑒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𝑇𝑒𝑘𝑛𝑜𝑙𝑜𝑔𝑖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0,05882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rowSpan="4"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0.05882*0.02941*0.02941*0.02941*0.2 =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="1" baseline="0" dirty="0" smtClean="0">
                              <a:solidFill>
                                <a:srgbClr val="FF0000"/>
                              </a:solidFill>
                            </a:rPr>
                            <a:t>0.000000299254086277444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l"/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279307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𝑖𝑚𝑝𝑖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𝑇𝑒𝑘𝑛𝑜𝑙𝑜𝑔𝑖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0,02941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9307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𝑓𝑎𝑛𝑠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𝑇𝑒𝑘𝑛𝑜𝑙𝑜𝑔𝑖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0,0294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400" b="0" dirty="0" smtClean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9307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𝑎𝑝𝑝𝑙𝑒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𝑇𝑒𝑘𝑛𝑜𝑙𝑜𝑔𝑖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0,0294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9307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Olahraga</a:t>
                          </a:r>
                          <a:endParaRPr lang="en-US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0.4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𝑖𝑝h𝑜𝑛𝑒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𝑂𝑙𝑎h𝑟𝑎𝑔𝑎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0,025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rowSpan="4"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0.025*0.025*0.025*0.025*0.4 = </a:t>
                          </a:r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0.00000015625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l"/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279307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𝑖𝑚𝑝𝑖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𝑂𝑙𝑎h𝑟𝑎𝑔𝑎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0,025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9307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𝑓𝑎𝑛𝑠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𝑂𝑙𝑎h𝑟𝑎𝑔𝑎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0,025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9307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𝑎𝑝𝑝𝑙𝑒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𝑂𝑙𝑎h𝑟𝑎𝑔𝑎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0,025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9307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Musik</a:t>
                          </a:r>
                          <a:endParaRPr lang="en-US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𝑖𝑝h𝑜𝑛𝑒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𝑀𝑢𝑠𝑖𝑘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0,03030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rowSpan="4"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0.03030*0.03030*0.03030*0.03030*0.2 = </a:t>
                          </a:r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0.00000016857784962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l"/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279307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𝑖𝑚𝑝𝑖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𝑀𝑢𝑠𝑖𝑘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0,03030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9307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𝑓𝑎𝑛𝑠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𝑀𝑢𝑠𝑖𝑘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0,03030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9307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𝑎𝑝𝑝𝑙𝑒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|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𝑀𝑢𝑠𝑖𝑘</m:t>
                                    </m:r>
                                  </m:e>
                                </m:d>
                                <m:r>
                                  <a:rPr lang="en-US" sz="1400" i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0,03030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545466" y="913795"/>
              <a:ext cx="10560675" cy="5758382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287887"/>
                    <a:gridCol w="1468191"/>
                    <a:gridCol w="2897746"/>
                    <a:gridCol w="2415013"/>
                    <a:gridCol w="2491838"/>
                  </a:tblGrid>
                  <a:tr h="7628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Kategori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7967" t="-54400" r="-533610" b="-667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5168" t="-54400" r="-170168" b="-667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34596" t="-54400" r="-104545" b="-667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23961" t="-54400" r="-1222" b="-667200"/>
                          </a:stretch>
                        </a:blipFill>
                      </a:tcPr>
                    </a:tc>
                  </a:tr>
                  <a:tr h="334489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Berita</a:t>
                          </a:r>
                          <a:endParaRPr lang="en-US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7967" t="-87727" r="-533610" b="-27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5168" t="-350909" r="-170168" b="-1416364"/>
                          </a:stretch>
                        </a:blipFill>
                      </a:tcPr>
                    </a:tc>
                    <a:tc rowSpan="4"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0.02941*0.02941*0.02941*0.02941*0.2 = </a:t>
                          </a:r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0.000000149627043138722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 rowSpan="16"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baseline="0" dirty="0" smtClean="0">
                              <a:solidFill>
                                <a:srgbClr val="FF0000"/>
                              </a:solidFill>
                            </a:rPr>
                            <a:t>0.000000299254086277444</a:t>
                          </a:r>
                          <a:endParaRPr lang="en-US" b="1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34489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5168" t="-450909" r="-170168" b="-131636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34489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5168" t="-550909" r="-170168" b="-121636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34489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5168" t="-650909" r="-170168" b="-111636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04800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Teknologi</a:t>
                          </a:r>
                          <a:endParaRPr lang="en-US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826000" r="-170168" b="-1128000"/>
                          </a:stretch>
                        </a:blipFill>
                      </a:tcPr>
                    </a:tc>
                    <a:tc rowSpan="4"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0.05882*0.02941*0.02941*0.02941*0.2 =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="1" baseline="0" dirty="0" smtClean="0">
                              <a:solidFill>
                                <a:srgbClr val="FF0000"/>
                              </a:solidFill>
                            </a:rPr>
                            <a:t>0.000000299254086277444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l"/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926000" r="-170168" b="-102800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04800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026000" r="-170168" b="-92800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04800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126000" r="-170168" b="-82800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04800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Olahraga</a:t>
                          </a:r>
                          <a:endParaRPr lang="en-US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0.4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226000" r="-170168" b="-728000"/>
                          </a:stretch>
                        </a:blipFill>
                      </a:tcPr>
                    </a:tc>
                    <a:tc rowSpan="4"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0.025*0.025*0.025*0.025*0.4 = </a:t>
                          </a:r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0.00000015625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l"/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300000" r="-170168" b="-613725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04800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428000" r="-170168" b="-52600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04800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528000" r="-170168" b="-42600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04800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Musik</a:t>
                          </a:r>
                          <a:endParaRPr lang="en-US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628000" r="-170168" b="-326000"/>
                          </a:stretch>
                        </a:blipFill>
                      </a:tcPr>
                    </a:tc>
                    <a:tc rowSpan="4">
                      <a:txBody>
                        <a:bodyPr/>
                        <a:lstStyle/>
                        <a:p>
                          <a:pPr algn="l"/>
                          <a:r>
                            <a:rPr lang="en-US" dirty="0" smtClean="0"/>
                            <a:t>0.03030*0.03030*0.03030*0.03030*0.2 = </a:t>
                          </a:r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0.00000016857784962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l"/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728000" r="-170168" b="-22600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04800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828000" r="-170168" b="-12600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04800"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95168" t="-1928000" r="-170168" b="-2600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itle 1"/>
          <p:cNvSpPr txBox="1">
            <a:spLocks/>
          </p:cNvSpPr>
          <p:nvPr/>
        </p:nvSpPr>
        <p:spPr>
          <a:xfrm>
            <a:off x="315132" y="192579"/>
            <a:ext cx="4670025" cy="7347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Ilustrasi</a:t>
            </a:r>
            <a:r>
              <a:rPr lang="en-US" b="1" dirty="0" smtClean="0">
                <a:solidFill>
                  <a:srgbClr val="31B4E6">
                    <a:lumMod val="75000"/>
                  </a:srgbClr>
                </a:solidFill>
              </a:rPr>
              <a:t> Proses </a:t>
            </a:r>
            <a:r>
              <a:rPr lang="en-US" b="1" dirty="0" err="1" smtClean="0">
                <a:solidFill>
                  <a:srgbClr val="31B4E6">
                    <a:lumMod val="75000"/>
                  </a:srgbClr>
                </a:solidFill>
              </a:rPr>
              <a:t>perhitungan</a:t>
            </a:r>
            <a:endParaRPr lang="en-US" b="1" dirty="0">
              <a:solidFill>
                <a:srgbClr val="31B4E6">
                  <a:lumMod val="75000"/>
                </a:srgb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00900" y="3568700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0000"/>
                </a:solidFill>
              </a:rPr>
              <a:t>0.000000299254086</a:t>
            </a:r>
          </a:p>
          <a:p>
            <a:pPr defTabSz="457200"/>
            <a:r>
              <a:rPr lang="en-US" b="1" dirty="0" smtClean="0">
                <a:solidFill>
                  <a:srgbClr val="FF0000"/>
                </a:solidFill>
              </a:rPr>
              <a:t>277444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04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72388" y="1305560"/>
            <a:ext cx="9385074" cy="525140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878" y="1601236"/>
            <a:ext cx="8432094" cy="4761653"/>
          </a:xfrm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411" y="2153138"/>
            <a:ext cx="8416561" cy="39708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412" y="2116293"/>
            <a:ext cx="8401028" cy="400773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497" y="2134715"/>
            <a:ext cx="8416561" cy="400773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715125" y="1374967"/>
            <a:ext cx="457566" cy="156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270457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164925" y="257578"/>
            <a:ext cx="4569875" cy="7711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i="1" dirty="0">
                <a:solidFill>
                  <a:srgbClr val="31B4E6">
                    <a:lumMod val="75000"/>
                  </a:srgbClr>
                </a:solidFill>
              </a:rPr>
              <a:t>Interface </a:t>
            </a:r>
            <a:r>
              <a:rPr lang="en-US" b="1" i="1" dirty="0" smtClean="0">
                <a:solidFill>
                  <a:srgbClr val="31B4E6">
                    <a:lumMod val="75000"/>
                  </a:srgbClr>
                </a:solidFill>
              </a:rPr>
              <a:t>Program Search </a:t>
            </a:r>
            <a:r>
              <a:rPr lang="en-US" b="1" i="1" dirty="0" err="1" smtClean="0">
                <a:solidFill>
                  <a:srgbClr val="31B4E6">
                    <a:lumMod val="75000"/>
                  </a:srgbClr>
                </a:solidFill>
              </a:rPr>
              <a:t>Realtime</a:t>
            </a:r>
            <a:endParaRPr lang="en-US" b="1" i="1" dirty="0">
              <a:solidFill>
                <a:srgbClr val="31B4E6">
                  <a:lumMod val="75000"/>
                </a:srgb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909338" y="1407158"/>
            <a:ext cx="70106" cy="7461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56" name="Up Arrow 55"/>
          <p:cNvSpPr/>
          <p:nvPr/>
        </p:nvSpPr>
        <p:spPr>
          <a:xfrm rot="19118595">
            <a:off x="10605827" y="5349882"/>
            <a:ext cx="227165" cy="373488"/>
          </a:xfrm>
          <a:prstGeom prst="upArrow">
            <a:avLst>
              <a:gd name="adj1" fmla="val 50000"/>
              <a:gd name="adj2" fmla="val 11361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472388" y="6556968"/>
            <a:ext cx="9385074" cy="29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6361043" y="2378558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4568529" y="3329244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200">
              <a:solidFill>
                <a:prstClr val="white"/>
              </a:solidFill>
            </a:endParaRPr>
          </a:p>
        </p:txBody>
      </p:sp>
      <p:sp>
        <p:nvSpPr>
          <p:cNvPr id="61" name="Bevel 60"/>
          <p:cNvSpPr/>
          <p:nvPr/>
        </p:nvSpPr>
        <p:spPr>
          <a:xfrm>
            <a:off x="6396744" y="4830365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J</a:t>
            </a:r>
          </a:p>
        </p:txBody>
      </p:sp>
      <p:sp>
        <p:nvSpPr>
          <p:cNvPr id="62" name="Bevel 61"/>
          <p:cNvSpPr/>
          <p:nvPr/>
        </p:nvSpPr>
        <p:spPr>
          <a:xfrm>
            <a:off x="8495948" y="4146574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P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3" name="Bevel 62"/>
          <p:cNvSpPr/>
          <p:nvPr/>
        </p:nvSpPr>
        <p:spPr>
          <a:xfrm>
            <a:off x="7154490" y="4837700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K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4" name="Bevel 63"/>
          <p:cNvSpPr/>
          <p:nvPr/>
        </p:nvSpPr>
        <p:spPr>
          <a:xfrm>
            <a:off x="6958651" y="4136900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I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5" name="Bevel 64"/>
          <p:cNvSpPr/>
          <p:nvPr/>
        </p:nvSpPr>
        <p:spPr>
          <a:xfrm>
            <a:off x="7921162" y="4830364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L</a:t>
            </a:r>
          </a:p>
        </p:txBody>
      </p:sp>
      <p:sp>
        <p:nvSpPr>
          <p:cNvPr id="66" name="Bevel 65"/>
          <p:cNvSpPr/>
          <p:nvPr/>
        </p:nvSpPr>
        <p:spPr>
          <a:xfrm>
            <a:off x="7728973" y="4153597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O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7" name="Bevel 66"/>
          <p:cNvSpPr/>
          <p:nvPr/>
        </p:nvSpPr>
        <p:spPr>
          <a:xfrm>
            <a:off x="1595965" y="4167587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Q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8" name="Bevel 67"/>
          <p:cNvSpPr/>
          <p:nvPr/>
        </p:nvSpPr>
        <p:spPr>
          <a:xfrm>
            <a:off x="2391065" y="4158518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W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9" name="Bevel 68"/>
          <p:cNvSpPr/>
          <p:nvPr/>
        </p:nvSpPr>
        <p:spPr>
          <a:xfrm>
            <a:off x="3161387" y="4154076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E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0" name="Bevel 69"/>
          <p:cNvSpPr/>
          <p:nvPr/>
        </p:nvSpPr>
        <p:spPr>
          <a:xfrm>
            <a:off x="3905821" y="4168047"/>
            <a:ext cx="639181" cy="55984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R</a:t>
            </a:r>
          </a:p>
        </p:txBody>
      </p:sp>
      <p:sp>
        <p:nvSpPr>
          <p:cNvPr id="71" name="Bevel 70"/>
          <p:cNvSpPr/>
          <p:nvPr/>
        </p:nvSpPr>
        <p:spPr>
          <a:xfrm>
            <a:off x="4656860" y="4152986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T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2" name="Bevel 71"/>
          <p:cNvSpPr/>
          <p:nvPr/>
        </p:nvSpPr>
        <p:spPr>
          <a:xfrm>
            <a:off x="5457697" y="4146574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Y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3" name="Bevel 72"/>
          <p:cNvSpPr/>
          <p:nvPr/>
        </p:nvSpPr>
        <p:spPr>
          <a:xfrm>
            <a:off x="6207677" y="4148425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U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4" name="Bevel 73"/>
          <p:cNvSpPr/>
          <p:nvPr/>
        </p:nvSpPr>
        <p:spPr>
          <a:xfrm>
            <a:off x="5638661" y="4819992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H</a:t>
            </a:r>
          </a:p>
        </p:txBody>
      </p:sp>
      <p:sp>
        <p:nvSpPr>
          <p:cNvPr id="75" name="Bevel 74"/>
          <p:cNvSpPr/>
          <p:nvPr/>
        </p:nvSpPr>
        <p:spPr>
          <a:xfrm>
            <a:off x="4101364" y="4839346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F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6" name="Bevel 75"/>
          <p:cNvSpPr/>
          <p:nvPr/>
        </p:nvSpPr>
        <p:spPr>
          <a:xfrm>
            <a:off x="4871686" y="4827015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G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7" name="Bevel 76"/>
          <p:cNvSpPr/>
          <p:nvPr/>
        </p:nvSpPr>
        <p:spPr>
          <a:xfrm>
            <a:off x="9247719" y="4136900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[</a:t>
            </a:r>
          </a:p>
        </p:txBody>
      </p:sp>
      <p:sp>
        <p:nvSpPr>
          <p:cNvPr id="78" name="Bevel 77"/>
          <p:cNvSpPr/>
          <p:nvPr/>
        </p:nvSpPr>
        <p:spPr>
          <a:xfrm>
            <a:off x="10042819" y="4127831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]</a:t>
            </a:r>
          </a:p>
        </p:txBody>
      </p:sp>
      <p:sp>
        <p:nvSpPr>
          <p:cNvPr id="79" name="Bevel 78"/>
          <p:cNvSpPr/>
          <p:nvPr/>
        </p:nvSpPr>
        <p:spPr>
          <a:xfrm>
            <a:off x="10813142" y="4123389"/>
            <a:ext cx="896680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\</a:t>
            </a:r>
          </a:p>
        </p:txBody>
      </p:sp>
      <p:sp>
        <p:nvSpPr>
          <p:cNvPr id="80" name="Bevel 79"/>
          <p:cNvSpPr/>
          <p:nvPr/>
        </p:nvSpPr>
        <p:spPr>
          <a:xfrm>
            <a:off x="526126" y="4841465"/>
            <a:ext cx="1161589" cy="55984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sz="11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CAPS LOCK</a:t>
            </a:r>
            <a:endParaRPr lang="en-US" sz="1100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81" name="Bevel 80"/>
          <p:cNvSpPr/>
          <p:nvPr/>
        </p:nvSpPr>
        <p:spPr>
          <a:xfrm>
            <a:off x="1814087" y="4840918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A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82" name="Bevel 81"/>
          <p:cNvSpPr/>
          <p:nvPr/>
        </p:nvSpPr>
        <p:spPr>
          <a:xfrm>
            <a:off x="2600410" y="4834506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S</a:t>
            </a:r>
          </a:p>
        </p:txBody>
      </p:sp>
      <p:sp>
        <p:nvSpPr>
          <p:cNvPr id="83" name="Bevel 82"/>
          <p:cNvSpPr/>
          <p:nvPr/>
        </p:nvSpPr>
        <p:spPr>
          <a:xfrm>
            <a:off x="3350390" y="4836357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D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84" name="Bevel 83"/>
          <p:cNvSpPr/>
          <p:nvPr/>
        </p:nvSpPr>
        <p:spPr>
          <a:xfrm>
            <a:off x="8873080" y="5518944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/</a:t>
            </a:r>
          </a:p>
        </p:txBody>
      </p:sp>
      <p:sp>
        <p:nvSpPr>
          <p:cNvPr id="85" name="Bevel 84"/>
          <p:cNvSpPr/>
          <p:nvPr/>
        </p:nvSpPr>
        <p:spPr>
          <a:xfrm>
            <a:off x="7335783" y="5509270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,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86" name="Bevel 85"/>
          <p:cNvSpPr/>
          <p:nvPr/>
        </p:nvSpPr>
        <p:spPr>
          <a:xfrm>
            <a:off x="8106105" y="5525967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87" name="Bevel 86"/>
          <p:cNvSpPr/>
          <p:nvPr/>
        </p:nvSpPr>
        <p:spPr>
          <a:xfrm>
            <a:off x="2002125" y="5554471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Z</a:t>
            </a:r>
          </a:p>
        </p:txBody>
      </p:sp>
      <p:sp>
        <p:nvSpPr>
          <p:cNvPr id="88" name="Bevel 87"/>
          <p:cNvSpPr/>
          <p:nvPr/>
        </p:nvSpPr>
        <p:spPr>
          <a:xfrm>
            <a:off x="2797225" y="5545402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X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89" name="Bevel 88"/>
          <p:cNvSpPr/>
          <p:nvPr/>
        </p:nvSpPr>
        <p:spPr>
          <a:xfrm>
            <a:off x="3553033" y="5540960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C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0" name="Bevel 89"/>
          <p:cNvSpPr/>
          <p:nvPr/>
        </p:nvSpPr>
        <p:spPr>
          <a:xfrm>
            <a:off x="4326495" y="5540417"/>
            <a:ext cx="639181" cy="55984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V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1" name="Bevel 90"/>
          <p:cNvSpPr/>
          <p:nvPr/>
        </p:nvSpPr>
        <p:spPr>
          <a:xfrm>
            <a:off x="5063020" y="5525356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B</a:t>
            </a:r>
          </a:p>
        </p:txBody>
      </p:sp>
      <p:sp>
        <p:nvSpPr>
          <p:cNvPr id="92" name="Bevel 91"/>
          <p:cNvSpPr/>
          <p:nvPr/>
        </p:nvSpPr>
        <p:spPr>
          <a:xfrm>
            <a:off x="5834829" y="5518944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N</a:t>
            </a:r>
          </a:p>
        </p:txBody>
      </p:sp>
      <p:sp>
        <p:nvSpPr>
          <p:cNvPr id="93" name="Bevel 92"/>
          <p:cNvSpPr/>
          <p:nvPr/>
        </p:nvSpPr>
        <p:spPr>
          <a:xfrm>
            <a:off x="6584809" y="5520795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M</a:t>
            </a:r>
          </a:p>
        </p:txBody>
      </p:sp>
      <p:sp>
        <p:nvSpPr>
          <p:cNvPr id="94" name="Bevel 93"/>
          <p:cNvSpPr/>
          <p:nvPr/>
        </p:nvSpPr>
        <p:spPr>
          <a:xfrm>
            <a:off x="8684730" y="4819387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;</a:t>
            </a:r>
          </a:p>
        </p:txBody>
      </p:sp>
      <p:sp>
        <p:nvSpPr>
          <p:cNvPr id="95" name="Bevel 94"/>
          <p:cNvSpPr/>
          <p:nvPr/>
        </p:nvSpPr>
        <p:spPr>
          <a:xfrm>
            <a:off x="9479830" y="4810318"/>
            <a:ext cx="63918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‘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6" name="Bevel 95"/>
          <p:cNvSpPr/>
          <p:nvPr/>
        </p:nvSpPr>
        <p:spPr>
          <a:xfrm>
            <a:off x="10250152" y="4805876"/>
            <a:ext cx="1459669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ENTER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7" name="Bevel 96"/>
          <p:cNvSpPr/>
          <p:nvPr/>
        </p:nvSpPr>
        <p:spPr>
          <a:xfrm>
            <a:off x="9661723" y="5525356"/>
            <a:ext cx="2065984" cy="55984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SHIFT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8" name="Bevel 97"/>
          <p:cNvSpPr/>
          <p:nvPr/>
        </p:nvSpPr>
        <p:spPr>
          <a:xfrm>
            <a:off x="3413891" y="6198079"/>
            <a:ext cx="3921892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SPACE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9" name="Bevel 98"/>
          <p:cNvSpPr/>
          <p:nvPr/>
        </p:nvSpPr>
        <p:spPr>
          <a:xfrm>
            <a:off x="504992" y="4146574"/>
            <a:ext cx="1007371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TAB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00" name="Bevel 99"/>
          <p:cNvSpPr/>
          <p:nvPr/>
        </p:nvSpPr>
        <p:spPr>
          <a:xfrm>
            <a:off x="504993" y="5525356"/>
            <a:ext cx="1414330" cy="587781"/>
          </a:xfrm>
          <a:prstGeom prst="beve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r>
              <a:rPr lang="en-US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SHIFT</a:t>
            </a:r>
            <a:endParaRPr lang="en-US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98567" y="3379659"/>
            <a:ext cx="258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prstClr val="black"/>
                </a:solidFill>
              </a:rPr>
              <a:t>J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677645" y="3379659"/>
            <a:ext cx="317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</a:rPr>
              <a:t>O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810295" y="3382760"/>
            <a:ext cx="276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</a:rPr>
              <a:t>K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896506" y="3385285"/>
            <a:ext cx="317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</a:rPr>
              <a:t>O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031207" y="3381903"/>
            <a:ext cx="332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</a:rPr>
              <a:t>W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5186228" y="3387343"/>
            <a:ext cx="2199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prstClr val="black"/>
                </a:solidFill>
              </a:rPr>
              <a:t>I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8704434" y="3319756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6612759" y="3203595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6262419" y="3487881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6045631" y="3855062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6045631" y="4282765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5" name="Oval 124"/>
          <p:cNvSpPr/>
          <p:nvPr/>
        </p:nvSpPr>
        <p:spPr>
          <a:xfrm>
            <a:off x="6266092" y="4697349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6686981" y="4984137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7175238" y="5013000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7947537" y="4108872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7845748" y="4535301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30" name="Oval 129"/>
          <p:cNvSpPr/>
          <p:nvPr/>
        </p:nvSpPr>
        <p:spPr>
          <a:xfrm>
            <a:off x="7577959" y="4838777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7547305" y="3317593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7111335" y="3139489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7845748" y="3670154"/>
            <a:ext cx="308567" cy="2842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715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-0.32839 -0.414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19" y="-2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839 -0.41459 L -0.48151 -0.280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56" y="6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9500"/>
                            </p:stCondLst>
                            <p:childTnLst>
                              <p:par>
                                <p:cTn id="20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0500"/>
                            </p:stCondLst>
                            <p:childTnLst>
                              <p:par>
                                <p:cTn id="22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3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4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58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6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8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6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6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4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6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0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9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6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0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4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5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8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2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6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0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4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5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8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3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7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4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5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8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9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2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3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6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0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1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5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9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151 -0.2801 L -0.13933 -0.2838 " pathEditMode="relative" rAng="0" ptsTypes="AA">
                                      <p:cBhvr>
                                        <p:cTn id="42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0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15500"/>
                            </p:stCondLst>
                            <p:childTnLst>
                              <p:par>
                                <p:cTn id="4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429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0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17500"/>
                            </p:stCondLst>
                            <p:childTnLst>
                              <p:par>
                                <p:cTn id="43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17500"/>
                            </p:stCondLst>
                            <p:childTnLst>
                              <p:par>
                                <p:cTn id="44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45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18500"/>
                            </p:stCondLst>
                            <p:childTnLst>
                              <p:par>
                                <p:cTn id="4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19000"/>
                            </p:stCondLst>
                            <p:childTnLst>
                              <p:par>
                                <p:cTn id="4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19500"/>
                            </p:stCondLst>
                            <p:childTnLst>
                              <p:par>
                                <p:cTn id="46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7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0500"/>
                            </p:stCondLst>
                            <p:childTnLst>
                              <p:par>
                                <p:cTn id="4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8" fill="hold">
                            <p:stCondLst>
                              <p:cond delay="21000"/>
                            </p:stCondLst>
                            <p:childTnLst>
                              <p:par>
                                <p:cTn id="48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21500"/>
                            </p:stCondLst>
                            <p:childTnLst>
                              <p:par>
                                <p:cTn id="49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2" fill="hold">
                            <p:stCondLst>
                              <p:cond delay="22000"/>
                            </p:stCondLst>
                            <p:childTnLst>
                              <p:par>
                                <p:cTn id="50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9" fill="hold">
                            <p:stCondLst>
                              <p:cond delay="22500"/>
                            </p:stCondLst>
                            <p:childTnLst>
                              <p:par>
                                <p:cTn id="5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6" fill="hold">
                            <p:stCondLst>
                              <p:cond delay="23000"/>
                            </p:stCondLst>
                            <p:childTnLst>
                              <p:par>
                                <p:cTn id="5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23500"/>
                            </p:stCondLst>
                            <p:childTnLst>
                              <p:par>
                                <p:cTn id="5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0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7" fill="hold">
                            <p:stCondLst>
                              <p:cond delay="24500"/>
                            </p:stCondLst>
                            <p:childTnLst>
                              <p:par>
                                <p:cTn id="53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25000"/>
                            </p:stCondLst>
                            <p:childTnLst>
                              <p:par>
                                <p:cTn id="5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6" grpId="1" animBg="1"/>
      <p:bldP spid="56" grpId="2" animBg="1"/>
      <p:bldP spid="56" grpId="3" animBg="1"/>
      <p:bldP spid="56" grpId="4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/>
      <p:bldP spid="101" grpId="1"/>
      <p:bldP spid="102" grpId="0"/>
      <p:bldP spid="102" grpId="1"/>
      <p:bldP spid="103" grpId="0"/>
      <p:bldP spid="103" grpId="1"/>
      <p:bldP spid="104" grpId="0"/>
      <p:bldP spid="104" grpId="1"/>
      <p:bldP spid="105" grpId="0"/>
      <p:bldP spid="105" grpId="1"/>
      <p:bldP spid="106" grpId="0"/>
      <p:bldP spid="106" grpId="1"/>
      <p:bldP spid="107" grpId="0" animBg="1"/>
      <p:bldP spid="107" grpId="1" animBg="1"/>
      <p:bldP spid="121" grpId="0" animBg="1"/>
      <p:bldP spid="121" grpId="1" animBg="1"/>
      <p:bldP spid="122" grpId="0" animBg="1"/>
      <p:bldP spid="122" grpId="1" animBg="1"/>
      <p:bldP spid="123" grpId="0" animBg="1"/>
      <p:bldP spid="123" grpId="1" animBg="1"/>
      <p:bldP spid="124" grpId="0" animBg="1"/>
      <p:bldP spid="124" grpId="1" animBg="1"/>
      <p:bldP spid="125" grpId="0" animBg="1"/>
      <p:bldP spid="125" grpId="1" animBg="1"/>
      <p:bldP spid="126" grpId="0" animBg="1"/>
      <p:bldP spid="126" grpId="1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72388" y="1305560"/>
            <a:ext cx="9385074" cy="5251407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878" y="1601236"/>
            <a:ext cx="8432094" cy="4761653"/>
          </a:xfrm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6"/>
          <a:stretch/>
        </p:blipFill>
        <p:spPr>
          <a:xfrm>
            <a:off x="2943002" y="2139612"/>
            <a:ext cx="8415542" cy="39762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08"/>
          <a:stretch/>
        </p:blipFill>
        <p:spPr>
          <a:xfrm>
            <a:off x="2948878" y="2118969"/>
            <a:ext cx="8432094" cy="39809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01"/>
          <a:stretch/>
        </p:blipFill>
        <p:spPr>
          <a:xfrm>
            <a:off x="2948511" y="2136046"/>
            <a:ext cx="8440080" cy="39638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5"/>
          <a:stretch/>
        </p:blipFill>
        <p:spPr>
          <a:xfrm>
            <a:off x="2957516" y="2139612"/>
            <a:ext cx="8428152" cy="3975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8" b="4983"/>
          <a:stretch/>
        </p:blipFill>
        <p:spPr>
          <a:xfrm>
            <a:off x="2972030" y="2122550"/>
            <a:ext cx="8409239" cy="399226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/>
          <a:stretch/>
        </p:blipFill>
        <p:spPr>
          <a:xfrm>
            <a:off x="2942636" y="2146580"/>
            <a:ext cx="8445954" cy="39801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1"/>
          <a:stretch/>
        </p:blipFill>
        <p:spPr>
          <a:xfrm>
            <a:off x="2985213" y="2148797"/>
            <a:ext cx="8406607" cy="39880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62"/>
          <a:stretch/>
        </p:blipFill>
        <p:spPr>
          <a:xfrm>
            <a:off x="2956863" y="2125815"/>
            <a:ext cx="8416195" cy="3989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89"/>
          <a:stretch/>
        </p:blipFill>
        <p:spPr>
          <a:xfrm>
            <a:off x="2960454" y="2144321"/>
            <a:ext cx="8416561" cy="39690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9"/>
          <a:stretch/>
        </p:blipFill>
        <p:spPr>
          <a:xfrm>
            <a:off x="2956863" y="2106102"/>
            <a:ext cx="8424475" cy="4008714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030" y="2110645"/>
            <a:ext cx="8416561" cy="401113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715125" y="1374967"/>
            <a:ext cx="457566" cy="156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270457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164925" y="257578"/>
            <a:ext cx="4569875" cy="7711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i="1" dirty="0">
                <a:solidFill>
                  <a:srgbClr val="31B4E6">
                    <a:lumMod val="75000"/>
                  </a:srgbClr>
                </a:solidFill>
              </a:rPr>
              <a:t>Interface </a:t>
            </a:r>
            <a:r>
              <a:rPr lang="en-US" b="1" i="1" dirty="0" smtClean="0">
                <a:solidFill>
                  <a:srgbClr val="31B4E6">
                    <a:lumMod val="75000"/>
                  </a:srgbClr>
                </a:solidFill>
              </a:rPr>
              <a:t>Program </a:t>
            </a:r>
            <a:r>
              <a:rPr lang="en-US" b="1" i="1" dirty="0" err="1" smtClean="0">
                <a:solidFill>
                  <a:srgbClr val="31B4E6">
                    <a:lumMod val="75000"/>
                  </a:srgbClr>
                </a:solidFill>
              </a:rPr>
              <a:t>Klasifikasi</a:t>
            </a:r>
            <a:r>
              <a:rPr lang="en-US" b="1" i="1" dirty="0" smtClean="0">
                <a:solidFill>
                  <a:srgbClr val="31B4E6">
                    <a:lumMod val="75000"/>
                  </a:srgbClr>
                </a:solidFill>
              </a:rPr>
              <a:t> offline</a:t>
            </a:r>
            <a:endParaRPr lang="en-US" b="1" i="1" dirty="0">
              <a:solidFill>
                <a:srgbClr val="31B4E6">
                  <a:lumMod val="75000"/>
                </a:srgb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909338" y="1407158"/>
            <a:ext cx="70106" cy="7461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56" name="Up Arrow 55"/>
          <p:cNvSpPr/>
          <p:nvPr/>
        </p:nvSpPr>
        <p:spPr>
          <a:xfrm rot="19118595">
            <a:off x="10605827" y="5349882"/>
            <a:ext cx="227165" cy="373488"/>
          </a:xfrm>
          <a:prstGeom prst="upArrow">
            <a:avLst>
              <a:gd name="adj1" fmla="val 50000"/>
              <a:gd name="adj2" fmla="val 11361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472388" y="6556968"/>
            <a:ext cx="9385074" cy="29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7202418" y="2413483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4568529" y="3329244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200">
              <a:solidFill>
                <a:prstClr val="white"/>
              </a:solidFill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10209384" y="3329244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10235933" y="3600285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6764537" y="3312038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6110519" y="3716395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5361218" y="3698621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10510763" y="3414075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10663163" y="3566475"/>
            <a:ext cx="415773" cy="41081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115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-0.26276 -0.400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38" y="-2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276 -0.40046 L -0.48151 -0.280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67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151 -0.2801 L -0.01706 -0.2754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1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000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00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500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000"/>
                            </p:stCondLst>
                            <p:childTnLst>
                              <p:par>
                                <p:cTn id="88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6 -0.27547 L -0.0224 -0.24514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9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9000"/>
                            </p:stCondLst>
                            <p:childTnLst>
                              <p:par>
                                <p:cTn id="98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5" presetID="42" presetClass="path" presetSubtype="0" accel="50000" de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4 -0.24514 L 0.00898 -0.24653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0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5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4000"/>
                            </p:stCondLst>
                            <p:childTnLst>
                              <p:par>
                                <p:cTn id="122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4 -0.24514 L -0.29896 -0.28704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-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6000"/>
                            </p:stCondLst>
                            <p:childTnLst>
                              <p:par>
                                <p:cTn id="1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32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8000"/>
                            </p:stCondLst>
                            <p:childTnLst>
                              <p:par>
                                <p:cTn id="1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8500"/>
                            </p:stCondLst>
                            <p:childTnLst>
                              <p:par>
                                <p:cTn id="143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896 -0.28704 L -0.35521 -0.22385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2" y="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0500"/>
                            </p:stCondLst>
                            <p:childTnLst>
                              <p:par>
                                <p:cTn id="1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1500"/>
                            </p:stCondLst>
                            <p:childTnLst>
                              <p:par>
                                <p:cTn id="153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2500"/>
                            </p:stCondLst>
                            <p:childTnLst>
                              <p:par>
                                <p:cTn id="1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64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521 -0.22385 L -0.41901 -0.23218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" y="-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35000"/>
                            </p:stCondLst>
                            <p:childTnLst>
                              <p:par>
                                <p:cTn id="1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74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7500"/>
                            </p:stCondLst>
                            <p:childTnLst>
                              <p:par>
                                <p:cTn id="185" presetID="42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901 -0.23218 L 0.00833 -0.26135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67" y="-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39500"/>
                            </p:stCondLst>
                            <p:childTnLst>
                              <p:par>
                                <p:cTn id="1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40500"/>
                            </p:stCondLst>
                            <p:childTnLst>
                              <p:par>
                                <p:cTn id="195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1500"/>
                            </p:stCondLst>
                            <p:childTnLst>
                              <p:par>
                                <p:cTn id="20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6" grpId="1" animBg="1"/>
      <p:bldP spid="56" grpId="2" animBg="1"/>
      <p:bldP spid="56" grpId="3" animBg="1"/>
      <p:bldP spid="56" grpId="4" animBg="1"/>
      <p:bldP spid="56" grpId="5" animBg="1"/>
      <p:bldP spid="56" grpId="6" animBg="1"/>
      <p:bldP spid="56" grpId="7" animBg="1"/>
      <p:bldP spid="56" grpId="8" animBg="1"/>
      <p:bldP spid="59" grpId="0" animBg="1"/>
      <p:bldP spid="59" grpId="1" animBg="1"/>
      <p:bldP spid="60" grpId="0" animBg="1"/>
      <p:bldP spid="60" grpId="1" animBg="1"/>
      <p:bldP spid="107" grpId="0" animBg="1"/>
      <p:bldP spid="107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29" grpId="0" animBg="1"/>
      <p:bldP spid="29" grpId="1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1971" y="1363980"/>
            <a:ext cx="10059988" cy="468122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a. </a:t>
            </a:r>
            <a:r>
              <a:rPr lang="en-US" dirty="0" err="1"/>
              <a:t>Aplikasi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mengklasifikasikan</a:t>
            </a:r>
            <a:r>
              <a:rPr lang="en-US" dirty="0"/>
              <a:t> tweet  </a:t>
            </a:r>
            <a:r>
              <a:rPr lang="en-US" dirty="0" err="1"/>
              <a:t>baru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otomatis</a:t>
            </a:r>
            <a:r>
              <a:rPr lang="en-US" dirty="0"/>
              <a:t> yang </a:t>
            </a:r>
            <a:r>
              <a:rPr lang="en-US" dirty="0" err="1" smtClean="0"/>
              <a:t>menghasilkan</a:t>
            </a:r>
            <a:r>
              <a:rPr lang="en-US" dirty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berguna</a:t>
            </a:r>
            <a:r>
              <a:rPr lang="en-US" dirty="0"/>
              <a:t>. </a:t>
            </a:r>
          </a:p>
          <a:p>
            <a:r>
              <a:rPr lang="en-US" dirty="0"/>
              <a:t>b. </a:t>
            </a:r>
            <a:r>
              <a:rPr lang="en-US" dirty="0" err="1"/>
              <a:t>Banyaknya</a:t>
            </a:r>
            <a:r>
              <a:rPr lang="en-US" dirty="0"/>
              <a:t> kata yang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imbuhan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tweet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susai</a:t>
            </a:r>
            <a:r>
              <a:rPr lang="en-US" dirty="0"/>
              <a:t> </a:t>
            </a:r>
            <a:r>
              <a:rPr lang="en-US" dirty="0" err="1" smtClean="0"/>
              <a:t>dengan</a:t>
            </a:r>
            <a:r>
              <a:rPr lang="en-US" dirty="0"/>
              <a:t> </a:t>
            </a:r>
            <a:r>
              <a:rPr lang="en-US" dirty="0" err="1" smtClean="0"/>
              <a:t>imbuhan</a:t>
            </a:r>
            <a:r>
              <a:rPr lang="en-US" dirty="0" smtClean="0"/>
              <a:t> </a:t>
            </a:r>
            <a:r>
              <a:rPr lang="en-US" dirty="0" err="1"/>
              <a:t>Bahasa</a:t>
            </a:r>
            <a:r>
              <a:rPr lang="en-US" dirty="0"/>
              <a:t> Indonesia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menyebakan</a:t>
            </a:r>
            <a:r>
              <a:rPr lang="en-US" dirty="0"/>
              <a:t> </a:t>
            </a:r>
            <a:r>
              <a:rPr lang="en-US" dirty="0" err="1"/>
              <a:t>sering</a:t>
            </a:r>
            <a:r>
              <a:rPr lang="en-US" dirty="0"/>
              <a:t> </a:t>
            </a:r>
            <a:r>
              <a:rPr lang="en-US" dirty="0" err="1"/>
              <a:t>terjadinya</a:t>
            </a:r>
            <a:r>
              <a:rPr lang="en-US" dirty="0"/>
              <a:t> </a:t>
            </a:r>
            <a:r>
              <a:rPr lang="en-US" dirty="0" err="1"/>
              <a:t>kesalahan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smtClean="0"/>
              <a:t>Stemming</a:t>
            </a:r>
            <a:r>
              <a:rPr lang="en-US" dirty="0"/>
              <a:t>.</a:t>
            </a:r>
          </a:p>
          <a:p>
            <a:r>
              <a:rPr lang="en-US" dirty="0"/>
              <a:t>c. Proses </a:t>
            </a:r>
            <a:r>
              <a:rPr lang="en-US" dirty="0" err="1"/>
              <a:t>klasifikasi</a:t>
            </a:r>
            <a:r>
              <a:rPr lang="en-US" dirty="0"/>
              <a:t>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akurat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data </a:t>
            </a:r>
            <a:r>
              <a:rPr lang="en-US" dirty="0" err="1"/>
              <a:t>latih</a:t>
            </a:r>
            <a:r>
              <a:rPr lang="en-US" dirty="0"/>
              <a:t>/training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</a:t>
            </a:r>
            <a:r>
              <a:rPr lang="en-US" dirty="0" err="1"/>
              <a:t>berjumlah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.</a:t>
            </a:r>
          </a:p>
          <a:p>
            <a:r>
              <a:rPr lang="en-US" dirty="0"/>
              <a:t>d. </a:t>
            </a:r>
            <a:r>
              <a:rPr lang="en-US" dirty="0" err="1"/>
              <a:t>Mengklasifikasi</a:t>
            </a:r>
            <a:r>
              <a:rPr lang="en-US" dirty="0"/>
              <a:t> data tweet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topik</a:t>
            </a:r>
            <a:r>
              <a:rPr lang="en-US" dirty="0"/>
              <a:t> </a:t>
            </a:r>
            <a:r>
              <a:rPr lang="en-US" dirty="0" err="1"/>
              <a:t>berita</a:t>
            </a:r>
            <a:r>
              <a:rPr lang="en-US" dirty="0"/>
              <a:t>, </a:t>
            </a:r>
            <a:r>
              <a:rPr lang="en-US" dirty="0" err="1"/>
              <a:t>teknologi</a:t>
            </a:r>
            <a:r>
              <a:rPr lang="en-US" dirty="0"/>
              <a:t>, </a:t>
            </a:r>
            <a:r>
              <a:rPr lang="en-US" dirty="0" err="1"/>
              <a:t>olahraga</a:t>
            </a:r>
            <a:r>
              <a:rPr lang="en-US" dirty="0"/>
              <a:t>, </a:t>
            </a:r>
            <a:r>
              <a:rPr lang="en-US" dirty="0" err="1" smtClean="0"/>
              <a:t>televisi</a:t>
            </a:r>
            <a:r>
              <a:rPr lang="en-US" dirty="0"/>
              <a:t>, </a:t>
            </a:r>
            <a:r>
              <a:rPr lang="en-US" dirty="0" err="1"/>
              <a:t>musik</a:t>
            </a:r>
            <a:r>
              <a:rPr lang="en-US" dirty="0"/>
              <a:t>.</a:t>
            </a:r>
          </a:p>
          <a:p>
            <a:r>
              <a:rPr lang="sv-SE" dirty="0"/>
              <a:t>e. Memanfaatkan algoritma Naïve Bayes Classifier dengan menggunakan data tweet </a:t>
            </a:r>
            <a:r>
              <a:rPr lang="en-US" dirty="0" smtClean="0"/>
              <a:t>training </a:t>
            </a:r>
            <a:r>
              <a:rPr lang="en-US" dirty="0"/>
              <a:t>yang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dilabelkan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dikelompokan</a:t>
            </a:r>
            <a:r>
              <a:rPr lang="en-US" dirty="0"/>
              <a:t> </a:t>
            </a:r>
            <a:r>
              <a:rPr lang="en-US" dirty="0" err="1"/>
              <a:t>bertopik</a:t>
            </a:r>
            <a:r>
              <a:rPr lang="en-US" dirty="0"/>
              <a:t> </a:t>
            </a:r>
            <a:r>
              <a:rPr lang="en-US" dirty="0" err="1"/>
              <a:t>berita</a:t>
            </a:r>
            <a:r>
              <a:rPr lang="en-US" dirty="0"/>
              <a:t>, </a:t>
            </a:r>
            <a:r>
              <a:rPr lang="en-US" dirty="0" err="1" smtClean="0"/>
              <a:t>teknologi</a:t>
            </a:r>
            <a:r>
              <a:rPr lang="en-US" dirty="0" smtClean="0"/>
              <a:t>, </a:t>
            </a:r>
            <a:r>
              <a:rPr lang="en-US" dirty="0" err="1" smtClean="0"/>
              <a:t>olahraga</a:t>
            </a:r>
            <a:r>
              <a:rPr lang="en-US" dirty="0"/>
              <a:t>, </a:t>
            </a:r>
            <a:r>
              <a:rPr lang="en-US" dirty="0" err="1"/>
              <a:t>televisi</a:t>
            </a:r>
            <a:r>
              <a:rPr lang="en-US" dirty="0"/>
              <a:t>, </a:t>
            </a:r>
            <a:r>
              <a:rPr lang="en-US" dirty="0" err="1"/>
              <a:t>musik</a:t>
            </a:r>
            <a:r>
              <a:rPr lang="en-US" dirty="0"/>
              <a:t>. </a:t>
            </a:r>
          </a:p>
          <a:p>
            <a:r>
              <a:rPr lang="en-US" dirty="0"/>
              <a:t>f. </a:t>
            </a:r>
            <a:r>
              <a:rPr lang="en-US" dirty="0" err="1"/>
              <a:t>Pengklasifikasian</a:t>
            </a:r>
            <a:r>
              <a:rPr lang="en-US" dirty="0"/>
              <a:t> data tweet yang </a:t>
            </a:r>
            <a:r>
              <a:rPr lang="en-US" dirty="0" err="1"/>
              <a:t>dikelompokan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topik</a:t>
            </a:r>
            <a:r>
              <a:rPr lang="en-US" dirty="0"/>
              <a:t> </a:t>
            </a:r>
            <a:r>
              <a:rPr lang="en-US" dirty="0" err="1"/>
              <a:t>berita</a:t>
            </a:r>
            <a:r>
              <a:rPr lang="en-US" dirty="0"/>
              <a:t>, </a:t>
            </a:r>
            <a:r>
              <a:rPr lang="en-US" dirty="0" err="1" smtClean="0"/>
              <a:t>teknologi,olahraga</a:t>
            </a:r>
            <a:r>
              <a:rPr lang="en-US" dirty="0"/>
              <a:t>, </a:t>
            </a:r>
            <a:r>
              <a:rPr lang="en-US" dirty="0" err="1"/>
              <a:t>televisi</a:t>
            </a:r>
            <a:r>
              <a:rPr lang="en-US" dirty="0"/>
              <a:t>, </a:t>
            </a:r>
            <a:r>
              <a:rPr lang="en-US" dirty="0" err="1"/>
              <a:t>musik</a:t>
            </a:r>
            <a:r>
              <a:rPr lang="en-US" dirty="0"/>
              <a:t>. </a:t>
            </a:r>
          </a:p>
          <a:p>
            <a:r>
              <a:rPr lang="en-US" dirty="0"/>
              <a:t>g. </a:t>
            </a:r>
            <a:r>
              <a:rPr lang="en-US" dirty="0" err="1"/>
              <a:t>Aplikasi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yang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dikelompokan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berguna</a:t>
            </a:r>
            <a:r>
              <a:rPr lang="en-US" dirty="0"/>
              <a:t>.</a:t>
            </a:r>
          </a:p>
          <a:p>
            <a:r>
              <a:rPr lang="en-US" dirty="0"/>
              <a:t>h. </a:t>
            </a:r>
            <a:r>
              <a:rPr lang="en-US" dirty="0" err="1"/>
              <a:t>Pengelompokan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otomatis</a:t>
            </a:r>
            <a:r>
              <a:rPr lang="en-US" dirty="0"/>
              <a:t> user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mengetahui</a:t>
            </a:r>
            <a:r>
              <a:rPr lang="en-US" dirty="0"/>
              <a:t> tweets yang </a:t>
            </a:r>
            <a:r>
              <a:rPr lang="en-US" dirty="0" err="1"/>
              <a:t>termasuk</a:t>
            </a:r>
            <a:r>
              <a:rPr lang="en-US" dirty="0"/>
              <a:t> </a:t>
            </a:r>
            <a:r>
              <a:rPr lang="nn-NO" dirty="0" smtClean="0"/>
              <a:t>kategori </a:t>
            </a:r>
            <a:r>
              <a:rPr lang="nn-NO" dirty="0"/>
              <a:t>topik berita, teknologi, olahraga, televisi, musik.</a:t>
            </a:r>
          </a:p>
          <a:p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dirty="0" err="1"/>
              <a:t>Aplikasi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mengklasifikasikan</a:t>
            </a:r>
            <a:r>
              <a:rPr lang="en-US" dirty="0"/>
              <a:t> tweets yang </a:t>
            </a:r>
            <a:r>
              <a:rPr lang="en-US" dirty="0" err="1"/>
              <a:t>mengandung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berita</a:t>
            </a:r>
            <a:r>
              <a:rPr lang="en-US" dirty="0"/>
              <a:t> </a:t>
            </a:r>
            <a:r>
              <a:rPr lang="en-US" dirty="0" err="1" smtClean="0"/>
              <a:t>sehingga</a:t>
            </a:r>
            <a:r>
              <a:rPr lang="en-US" dirty="0"/>
              <a:t> </a:t>
            </a:r>
            <a:r>
              <a:rPr lang="en-US" dirty="0" smtClean="0"/>
              <a:t>user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/>
              <a:t>berita-berita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wartawan</a:t>
            </a:r>
            <a:r>
              <a:rPr lang="en-US" dirty="0"/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270457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080813" y="257578"/>
            <a:ext cx="2863538" cy="771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i="1" dirty="0" err="1" smtClean="0">
                <a:solidFill>
                  <a:srgbClr val="31B4E6">
                    <a:lumMod val="75000"/>
                  </a:srgbClr>
                </a:solidFill>
              </a:rPr>
              <a:t>Kesimpulan</a:t>
            </a:r>
            <a:endParaRPr lang="en-US" b="1" i="1" dirty="0">
              <a:solidFill>
                <a:srgbClr val="31B4E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337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Perkembangan</a:t>
            </a:r>
            <a:r>
              <a:rPr lang="en-US" dirty="0" smtClean="0"/>
              <a:t> Trending topic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745647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318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9771" y="1447800"/>
            <a:ext cx="9708555" cy="2964543"/>
          </a:xfrm>
        </p:spPr>
        <p:txBody>
          <a:bodyPr>
            <a:normAutofit/>
          </a:bodyPr>
          <a:lstStyle/>
          <a:p>
            <a:r>
              <a:rPr lang="nn-NO" dirty="0"/>
              <a:t>a. Sebaiknya banyak tweet yang di-training, karena semakin banyak tweet yang </a:t>
            </a:r>
            <a:r>
              <a:rPr lang="nn-NO" dirty="0" smtClean="0"/>
              <a:t>di </a:t>
            </a:r>
            <a:r>
              <a:rPr lang="en-US" dirty="0" err="1" smtClean="0"/>
              <a:t>taining</a:t>
            </a:r>
            <a:r>
              <a:rPr lang="en-US" dirty="0" smtClean="0"/>
              <a:t>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keakurasian</a:t>
            </a:r>
            <a:r>
              <a:rPr lang="en-US" dirty="0"/>
              <a:t> yang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 smtClean="0"/>
              <a:t>dalam</a:t>
            </a:r>
            <a:r>
              <a:rPr lang="en-US" dirty="0"/>
              <a:t> </a:t>
            </a:r>
            <a:r>
              <a:rPr lang="en-US" dirty="0" err="1" smtClean="0"/>
              <a:t>klasifikasi</a:t>
            </a:r>
            <a:r>
              <a:rPr lang="en-US" dirty="0"/>
              <a:t>.</a:t>
            </a:r>
          </a:p>
          <a:p>
            <a:r>
              <a:rPr lang="en-US" dirty="0"/>
              <a:t>b.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ketelitian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memilih</a:t>
            </a:r>
            <a:r>
              <a:rPr lang="en-US" dirty="0"/>
              <a:t> tweet di proses </a:t>
            </a:r>
            <a:r>
              <a:rPr lang="en-US" dirty="0" err="1"/>
              <a:t>trainig</a:t>
            </a:r>
            <a:r>
              <a:rPr lang="en-US" dirty="0"/>
              <a:t>.</a:t>
            </a:r>
          </a:p>
          <a:p>
            <a:r>
              <a:rPr lang="en-US" dirty="0"/>
              <a:t>c. </a:t>
            </a:r>
            <a:r>
              <a:rPr lang="en-US" dirty="0" err="1"/>
              <a:t>Kelengkapan</a:t>
            </a:r>
            <a:r>
              <a:rPr lang="en-US" dirty="0"/>
              <a:t> </a:t>
            </a:r>
            <a:r>
              <a:rPr lang="en-US" dirty="0" err="1"/>
              <a:t>kamus</a:t>
            </a:r>
            <a:r>
              <a:rPr lang="en-US" dirty="0"/>
              <a:t> kata </a:t>
            </a:r>
            <a:r>
              <a:rPr lang="en-US" dirty="0" err="1"/>
              <a:t>pada</a:t>
            </a:r>
            <a:r>
              <a:rPr lang="en-US" dirty="0"/>
              <a:t> proses Stemming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mempengaruhi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proses </a:t>
            </a:r>
            <a:r>
              <a:rPr lang="en-US" dirty="0" err="1"/>
              <a:t>keluaran</a:t>
            </a:r>
            <a:r>
              <a:rPr lang="en-US" dirty="0"/>
              <a:t> stemming.</a:t>
            </a:r>
          </a:p>
          <a:p>
            <a:r>
              <a:rPr lang="nn-NO" dirty="0"/>
              <a:t>d. Jika ingin mengklasifikasikan tweet dalam bahasa asing harus diperlukan </a:t>
            </a:r>
            <a:r>
              <a:rPr lang="nn-NO" dirty="0" smtClean="0"/>
              <a:t>stemming </a:t>
            </a:r>
            <a:r>
              <a:rPr lang="en-US" dirty="0" err="1" smtClean="0"/>
              <a:t>bahasa</a:t>
            </a:r>
            <a:r>
              <a:rPr lang="en-US" dirty="0" smtClean="0"/>
              <a:t> </a:t>
            </a:r>
            <a:r>
              <a:rPr lang="en-US" dirty="0" err="1"/>
              <a:t>asing</a:t>
            </a:r>
            <a:r>
              <a:rPr lang="en-US" dirty="0"/>
              <a:t>.</a:t>
            </a:r>
          </a:p>
          <a:p>
            <a:r>
              <a:rPr lang="en-US" dirty="0"/>
              <a:t>e.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pengambilan</a:t>
            </a:r>
            <a:r>
              <a:rPr lang="en-US" dirty="0"/>
              <a:t> data tweet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koneksi</a:t>
            </a:r>
            <a:r>
              <a:rPr lang="en-US" dirty="0"/>
              <a:t> internet yang </a:t>
            </a:r>
            <a:r>
              <a:rPr lang="en-US" dirty="0" err="1"/>
              <a:t>stabil</a:t>
            </a:r>
            <a:r>
              <a:rPr lang="en-US" dirty="0"/>
              <a:t>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5" y="270457"/>
            <a:ext cx="2491828" cy="87254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51025" y="257578"/>
            <a:ext cx="1483775" cy="771122"/>
          </a:xfrm>
        </p:spPr>
        <p:txBody>
          <a:bodyPr/>
          <a:lstStyle/>
          <a:p>
            <a:r>
              <a:rPr lang="en-US" b="1" i="1" dirty="0" smtClean="0"/>
              <a:t>Saran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305875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8789" y="6458755"/>
            <a:ext cx="12063211" cy="399245"/>
          </a:xfrm>
          <a:prstGeom prst="rect">
            <a:avLst/>
          </a:prstGeom>
          <a:solidFill>
            <a:srgbClr val="2E5369"/>
          </a:solidFill>
          <a:ln>
            <a:solidFill>
              <a:srgbClr val="2E5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720" y="349119"/>
            <a:ext cx="11118246" cy="2262781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err="1" smtClean="0"/>
              <a:t>Terima</a:t>
            </a:r>
            <a:r>
              <a:rPr lang="en-US" sz="8000" b="1" dirty="0" smtClean="0"/>
              <a:t> </a:t>
            </a:r>
            <a:r>
              <a:rPr lang="en-US" sz="8000" b="1" dirty="0" err="1" smtClean="0"/>
              <a:t>Kasih</a:t>
            </a:r>
            <a:endParaRPr lang="en-US" sz="80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9302" y="6496709"/>
            <a:ext cx="4442698" cy="361291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haparral Pro" panose="02060503040505020203" pitchFamily="18" charset="0"/>
              </a:rPr>
              <a:t>Tugas</a:t>
            </a:r>
            <a:r>
              <a:rPr lang="en-US" b="1" dirty="0" smtClean="0">
                <a:solidFill>
                  <a:schemeClr val="bg1"/>
                </a:solidFill>
                <a:latin typeface="Chaparral Pro" panose="02060503040505020203" pitchFamily="18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haparral Pro" panose="02060503040505020203" pitchFamily="18" charset="0"/>
              </a:rPr>
              <a:t>Akhir</a:t>
            </a:r>
            <a:r>
              <a:rPr lang="en-US" b="1" dirty="0" smtClean="0">
                <a:solidFill>
                  <a:schemeClr val="bg1"/>
                </a:solidFill>
                <a:latin typeface="Chaparral Pro" panose="02060503040505020203" pitchFamily="18" charset="0"/>
              </a:rPr>
              <a:t> 1111504245 </a:t>
            </a:r>
            <a:r>
              <a:rPr lang="en-US" b="1" dirty="0" err="1" smtClean="0">
                <a:solidFill>
                  <a:schemeClr val="bg1"/>
                </a:solidFill>
                <a:latin typeface="Chaparral Pro" panose="02060503040505020203" pitchFamily="18" charset="0"/>
              </a:rPr>
              <a:t>Khaerul</a:t>
            </a:r>
            <a:r>
              <a:rPr lang="en-US" b="1" dirty="0" smtClean="0">
                <a:solidFill>
                  <a:schemeClr val="bg1"/>
                </a:solidFill>
                <a:latin typeface="Chaparral Pro" panose="02060503040505020203" pitchFamily="18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haparral Pro" panose="02060503040505020203" pitchFamily="18" charset="0"/>
              </a:rPr>
              <a:t>Umam</a:t>
            </a:r>
            <a:endParaRPr lang="en-US" b="1" dirty="0">
              <a:solidFill>
                <a:schemeClr val="bg1"/>
              </a:solidFill>
              <a:latin typeface="Chaparral Pro" panose="02060503040505020203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043112" y="5576552"/>
            <a:ext cx="5148888" cy="663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 smtClean="0">
                <a:solidFill>
                  <a:srgbClr val="31B4E6">
                    <a:lumMod val="75000"/>
                  </a:srgbClr>
                </a:solidFill>
              </a:rPr>
              <a:t>By. </a:t>
            </a:r>
            <a:r>
              <a:rPr lang="en-US" sz="4400" dirty="0" err="1" smtClean="0">
                <a:solidFill>
                  <a:srgbClr val="31B4E6">
                    <a:lumMod val="75000"/>
                  </a:srgbClr>
                </a:solidFill>
              </a:rPr>
              <a:t>Khaerul</a:t>
            </a:r>
            <a:r>
              <a:rPr lang="en-US" sz="4400" dirty="0" smtClean="0">
                <a:solidFill>
                  <a:srgbClr val="31B4E6">
                    <a:lumMod val="75000"/>
                  </a:srgbClr>
                </a:solidFill>
              </a:rPr>
              <a:t> </a:t>
            </a:r>
            <a:r>
              <a:rPr lang="en-US" sz="4400" dirty="0" err="1" smtClean="0">
                <a:solidFill>
                  <a:srgbClr val="31B4E6">
                    <a:lumMod val="75000"/>
                  </a:srgbClr>
                </a:solidFill>
              </a:rPr>
              <a:t>Umam</a:t>
            </a:r>
            <a:endParaRPr lang="en-US" sz="4400" dirty="0">
              <a:solidFill>
                <a:srgbClr val="31B4E6">
                  <a:lumMod val="75000"/>
                </a:srgb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89" y="1"/>
            <a:ext cx="12063211" cy="270456"/>
          </a:xfrm>
          <a:prstGeom prst="rect">
            <a:avLst/>
          </a:prstGeom>
          <a:solidFill>
            <a:srgbClr val="2E5369"/>
          </a:solidFill>
          <a:ln>
            <a:solidFill>
              <a:srgbClr val="2E5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653" y="2693260"/>
            <a:ext cx="4561481" cy="1597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9856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DETEKSI TRENDING TOPIC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969887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31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683</TotalTime>
  <Words>3437</Words>
  <Application>Microsoft Office PowerPoint</Application>
  <PresentationFormat>Widescreen</PresentationFormat>
  <Paragraphs>698</Paragraphs>
  <Slides>81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94" baseType="lpstr">
      <vt:lpstr>Arial</vt:lpstr>
      <vt:lpstr>Calibri</vt:lpstr>
      <vt:lpstr>Cambria Math</vt:lpstr>
      <vt:lpstr>Century Gothic</vt:lpstr>
      <vt:lpstr>Chaparral Pro</vt:lpstr>
      <vt:lpstr>Times New Roman</vt:lpstr>
      <vt:lpstr>Tw Cen MT</vt:lpstr>
      <vt:lpstr>Tw Cen MT Condensed</vt:lpstr>
      <vt:lpstr>Wingdings</vt:lpstr>
      <vt:lpstr>Wingdings 3</vt:lpstr>
      <vt:lpstr>Integral</vt:lpstr>
      <vt:lpstr>Wisp</vt:lpstr>
      <vt:lpstr>CorelDRAW</vt:lpstr>
      <vt:lpstr>Menambang Data dari Data Media Sosial (Twitter) untuk Riset Social Media Mining dan Diterapkan dalam Kebutuhan Industri</vt:lpstr>
      <vt:lpstr>Outline</vt:lpstr>
      <vt:lpstr>PowerPoint Presentation</vt:lpstr>
      <vt:lpstr>Definisi Trending Topic (Kontostathis dkk., 2004)</vt:lpstr>
      <vt:lpstr>TUJUAN DETEKSI TRENDING TOPIC (Aiello et al, 2013)</vt:lpstr>
      <vt:lpstr>Earthquake Shakes Twitter Users: Real-time Event Detection by Social Sensors (Sakaki dkk, 2010)</vt:lpstr>
      <vt:lpstr>Kategori Trending topic (Cvijikj dan Michahelles, 2011)</vt:lpstr>
      <vt:lpstr>Perkembangan Trending topic</vt:lpstr>
      <vt:lpstr>HISTORY DETEKSI TRENDING TOPIC</vt:lpstr>
      <vt:lpstr>History Deteksi Trending Topic</vt:lpstr>
      <vt:lpstr>History Deteksi Trending Topic</vt:lpstr>
      <vt:lpstr>History Deteksi Trending Topic</vt:lpstr>
      <vt:lpstr>History Deteksi Trending Topic</vt:lpstr>
      <vt:lpstr>Permasalahan Deteksi Trending Topic berbasis Textual Content</vt:lpstr>
      <vt:lpstr>Permasalahan &amp; Kelebihan pada Metode Berbasis Social Content</vt:lpstr>
      <vt:lpstr>Metode Hybrid (Future Research)</vt:lpstr>
      <vt:lpstr>METODE DETEKSI TRENDING TOPICS (Berbasis textual content)</vt:lpstr>
      <vt:lpstr>Pengumpulan Dataset</vt:lpstr>
      <vt:lpstr>Pengumpulan Data Tweet</vt:lpstr>
      <vt:lpstr>Prapemrosesan</vt:lpstr>
      <vt:lpstr>Metode BN-Grams</vt:lpstr>
      <vt:lpstr>Modifikasi Metode BN-Grams (Metode NOTT) (INDRA; Drs. Edi Winarko, M.Sc, Ph.D; Dr. -Ing. MHD.Reza M.I Pulungan, S.Si, M.Sc, 2018)</vt:lpstr>
      <vt:lpstr>Metode usulan (NOTT dan Overlap Trending Topic atau OTT )</vt:lpstr>
      <vt:lpstr>Pengujian</vt:lpstr>
      <vt:lpstr>ROAD MAP RISET PASCA DOKTOR</vt:lpstr>
      <vt:lpstr>Riset Pasca Doktoral</vt:lpstr>
      <vt:lpstr>Riset Pasca Doktoral</vt:lpstr>
      <vt:lpstr>DASAR PEMODELAN Sentiment analysis</vt:lpstr>
      <vt:lpstr>DASAR PEMODELAN informasi bencana alam https://bnpb.go.id/definisi-bencana</vt:lpstr>
      <vt:lpstr>DASAR PEMODELAN UJARAN KEBENCIAN</vt:lpstr>
      <vt:lpstr>BENTUK UJARAN KEBENCIAN</vt:lpstr>
      <vt:lpstr>Deteksi BERITA HOAX TERKAIT COVID-19</vt:lpstr>
      <vt:lpstr>TAHAPAN Deteksi BERITA HOAX TERKAIT COVID-19 (HILMI dan INDRA, 2020)</vt:lpstr>
      <vt:lpstr>Klasifikasi Tweet terkait odp, pdp dan otg (2020)</vt:lpstr>
      <vt:lpstr>TREND RISET SOCIAL MEDIA MINING</vt:lpstr>
      <vt:lpstr>Daftar Pustaka</vt:lpstr>
      <vt:lpstr>Daftar pustaka</vt:lpstr>
      <vt:lpstr>DAFTAR PUSTAKA</vt:lpstr>
      <vt:lpstr>Daftar Pustaka</vt:lpstr>
      <vt:lpstr>Step by Step Pendaftaran Twitter API</vt:lpstr>
      <vt:lpstr>Outline</vt:lpstr>
      <vt:lpstr>developer.twitter.com/en/apps</vt:lpstr>
      <vt:lpstr>Selanjutnya</vt:lpstr>
      <vt:lpstr>Pilih Student</vt:lpstr>
      <vt:lpstr>PowerPoint Presentation</vt:lpstr>
      <vt:lpstr>Pastikan email sudah terisi</vt:lpstr>
      <vt:lpstr>Deskripsikan tujuan penggunan dan tuliskan nama Universitas, mata kuliah dan Pengajarnya</vt:lpstr>
      <vt:lpstr>Deskripsikan Analisa data Twitter yang akan dilakukan</vt:lpstr>
      <vt:lpstr>Tiga pilihan berikut sebaiknya di pilih No saja</vt:lpstr>
      <vt:lpstr>Pastikan inputan kita sudah betul</vt:lpstr>
      <vt:lpstr>Cek List Persetujuan dan Klik Submit Application</vt:lpstr>
      <vt:lpstr>Menunggu konfirmasi di email dari Twitter</vt:lpstr>
      <vt:lpstr>Konfirmasi dari email kita untuk memastikan permintaan kita terkirim</vt:lpstr>
      <vt:lpstr>Praktikum di Orange</vt:lpstr>
      <vt:lpstr>Buat Skema Sebagai Berikut:</vt:lpstr>
      <vt:lpstr>PowerPoint Presentation</vt:lpstr>
      <vt:lpstr>PowerPoint Presentation</vt:lpstr>
      <vt:lpstr>Tahapan Preprocessing</vt:lpstr>
      <vt:lpstr>PowerPoint Presentation</vt:lpstr>
      <vt:lpstr>Visualisasi Word Cloud ( Kata Medan, Habib Rizieq) masih menjadi trend di Twitter</vt:lpstr>
      <vt:lpstr>Ekstraksi topik dari sekumpulan tweet</vt:lpstr>
      <vt:lpstr>PowerPoint Presentation</vt:lpstr>
      <vt:lpstr>Klasifikasi Topik Terhadap Teks Pendek Pada Sosial Media Twitter Dengan Algoritma Naïve Bayes Classifier</vt:lpstr>
      <vt:lpstr>Latar belakang</vt:lpstr>
      <vt:lpstr>Tweet Twitter</vt:lpstr>
      <vt:lpstr>PowerPoint Presentation</vt:lpstr>
      <vt:lpstr>Rumusan Masalah</vt:lpstr>
      <vt:lpstr>Tujuan Penulisan</vt:lpstr>
      <vt:lpstr>PowerPoint Presentation</vt:lpstr>
      <vt:lpstr>Perancangan Program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Saran</vt:lpstr>
      <vt:lpstr>Terima Kasih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Menambang Data dari Data Media Sosial (Twitter) untuk Riset Social Media Mining dan Diterapkan dalam Kebutuhan Industri</dc:title>
  <dc:creator>admin</dc:creator>
  <cp:lastModifiedBy>admin</cp:lastModifiedBy>
  <cp:revision>205</cp:revision>
  <dcterms:created xsi:type="dcterms:W3CDTF">2021-11-25T07:25:59Z</dcterms:created>
  <dcterms:modified xsi:type="dcterms:W3CDTF">2021-11-25T23:49:37Z</dcterms:modified>
</cp:coreProperties>
</file>